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tif" ContentType="image/tif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media/image43.jpg" ContentType="image/png"/>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7"/>
  </p:notesMasterIdLst>
  <p:sldIdLst>
    <p:sldId id="256" r:id="rId2"/>
    <p:sldId id="313" r:id="rId3"/>
    <p:sldId id="306" r:id="rId4"/>
    <p:sldId id="372" r:id="rId5"/>
    <p:sldId id="386" r:id="rId6"/>
    <p:sldId id="257" r:id="rId7"/>
    <p:sldId id="307" r:id="rId8"/>
    <p:sldId id="394" r:id="rId9"/>
    <p:sldId id="355" r:id="rId10"/>
    <p:sldId id="343" r:id="rId11"/>
    <p:sldId id="379" r:id="rId12"/>
    <p:sldId id="350" r:id="rId13"/>
    <p:sldId id="286" r:id="rId14"/>
    <p:sldId id="287" r:id="rId15"/>
    <p:sldId id="305" r:id="rId16"/>
    <p:sldId id="301" r:id="rId17"/>
    <p:sldId id="271" r:id="rId18"/>
    <p:sldId id="349" r:id="rId19"/>
    <p:sldId id="348" r:id="rId20"/>
    <p:sldId id="351" r:id="rId21"/>
    <p:sldId id="395" r:id="rId22"/>
    <p:sldId id="314" r:id="rId23"/>
    <p:sldId id="396" r:id="rId24"/>
    <p:sldId id="272" r:id="rId25"/>
    <p:sldId id="315" r:id="rId26"/>
    <p:sldId id="337" r:id="rId27"/>
    <p:sldId id="356" r:id="rId28"/>
    <p:sldId id="316" r:id="rId29"/>
    <p:sldId id="317" r:id="rId30"/>
    <p:sldId id="318" r:id="rId31"/>
    <p:sldId id="324" r:id="rId32"/>
    <p:sldId id="325" r:id="rId33"/>
    <p:sldId id="320" r:id="rId34"/>
    <p:sldId id="319" r:id="rId35"/>
    <p:sldId id="358" r:id="rId36"/>
    <p:sldId id="321" r:id="rId37"/>
    <p:sldId id="357" r:id="rId38"/>
    <p:sldId id="384" r:id="rId39"/>
    <p:sldId id="322" r:id="rId40"/>
    <p:sldId id="354" r:id="rId41"/>
    <p:sldId id="327" r:id="rId42"/>
    <p:sldId id="328" r:id="rId43"/>
    <p:sldId id="294" r:id="rId44"/>
    <p:sldId id="331" r:id="rId45"/>
    <p:sldId id="330" r:id="rId46"/>
    <p:sldId id="332" r:id="rId47"/>
    <p:sldId id="304" r:id="rId48"/>
    <p:sldId id="281" r:id="rId49"/>
    <p:sldId id="266" r:id="rId50"/>
    <p:sldId id="268" r:id="rId51"/>
    <p:sldId id="344" r:id="rId52"/>
    <p:sldId id="398" r:id="rId53"/>
    <p:sldId id="299" r:id="rId54"/>
    <p:sldId id="300" r:id="rId55"/>
    <p:sldId id="336" r:id="rId56"/>
    <p:sldId id="397" r:id="rId57"/>
    <p:sldId id="360" r:id="rId58"/>
    <p:sldId id="339" r:id="rId59"/>
    <p:sldId id="340" r:id="rId60"/>
    <p:sldId id="341" r:id="rId61"/>
    <p:sldId id="399" r:id="rId62"/>
    <p:sldId id="352" r:id="rId63"/>
    <p:sldId id="303" r:id="rId64"/>
    <p:sldId id="374" r:id="rId65"/>
    <p:sldId id="377" r:id="rId66"/>
    <p:sldId id="376" r:id="rId67"/>
    <p:sldId id="362" r:id="rId68"/>
    <p:sldId id="346" r:id="rId69"/>
    <p:sldId id="387" r:id="rId70"/>
    <p:sldId id="347" r:id="rId71"/>
    <p:sldId id="368" r:id="rId72"/>
    <p:sldId id="388" r:id="rId73"/>
    <p:sldId id="378" r:id="rId74"/>
    <p:sldId id="276" r:id="rId75"/>
    <p:sldId id="400" r:id="rId76"/>
    <p:sldId id="258" r:id="rId77"/>
    <p:sldId id="369" r:id="rId78"/>
    <p:sldId id="265" r:id="rId79"/>
    <p:sldId id="283" r:id="rId80"/>
    <p:sldId id="285" r:id="rId81"/>
    <p:sldId id="370" r:id="rId82"/>
    <p:sldId id="364" r:id="rId83"/>
    <p:sldId id="342" r:id="rId84"/>
    <p:sldId id="260" r:id="rId85"/>
    <p:sldId id="277" r:id="rId86"/>
    <p:sldId id="297" r:id="rId87"/>
    <p:sldId id="389" r:id="rId88"/>
    <p:sldId id="298" r:id="rId89"/>
    <p:sldId id="288" r:id="rId90"/>
    <p:sldId id="312" r:id="rId91"/>
    <p:sldId id="308" r:id="rId92"/>
    <p:sldId id="289" r:id="rId93"/>
    <p:sldId id="291" r:id="rId94"/>
    <p:sldId id="292" r:id="rId95"/>
    <p:sldId id="309" r:id="rId96"/>
    <p:sldId id="310" r:id="rId97"/>
    <p:sldId id="390" r:id="rId98"/>
    <p:sldId id="284" r:id="rId99"/>
    <p:sldId id="278" r:id="rId100"/>
    <p:sldId id="373" r:id="rId101"/>
    <p:sldId id="259" r:id="rId102"/>
    <p:sldId id="263" r:id="rId103"/>
    <p:sldId id="393" r:id="rId104"/>
    <p:sldId id="391" r:id="rId105"/>
    <p:sldId id="392" r:id="rId10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985" autoAdjust="0"/>
  </p:normalViewPr>
  <p:slideViewPr>
    <p:cSldViewPr snapToGrid="0" snapToObjects="1">
      <p:cViewPr>
        <p:scale>
          <a:sx n="116" d="100"/>
          <a:sy n="116" d="100"/>
        </p:scale>
        <p:origin x="-4672" y="-1160"/>
      </p:cViewPr>
      <p:guideLst>
        <p:guide orient="horz" pos="2160"/>
        <p:guide pos="2880"/>
      </p:guideLst>
    </p:cSldViewPr>
  </p:slideViewPr>
  <p:notesTextViewPr>
    <p:cViewPr>
      <p:scale>
        <a:sx n="100" d="100"/>
        <a:sy n="100" d="100"/>
      </p:scale>
      <p:origin x="0" y="0"/>
    </p:cViewPr>
  </p:notesTextViewPr>
  <p:sorterViewPr>
    <p:cViewPr>
      <p:scale>
        <a:sx n="95" d="100"/>
        <a:sy n="95" d="100"/>
      </p:scale>
      <p:origin x="0" y="4096"/>
    </p:cViewPr>
  </p:sorter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printerSettings" Target="printerSettings/printerSettings1.bin"/><Relationship Id="rId109"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viewProps" Target="viewProps.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11" Type="http://schemas.openxmlformats.org/officeDocument/2006/relationships/theme" Target="theme/theme1.xml"/><Relationship Id="rId11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9DE22E-6E81-A448-A5AD-BD4772C2BD5D}" type="datetimeFigureOut">
              <a:rPr lang="en-US" smtClean="0"/>
              <a:t>8/12/13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C46CBF-8810-5E4E-8F79-4D14F1492950}" type="slidenum">
              <a:rPr lang="en-US" smtClean="0"/>
              <a:t>‹#›</a:t>
            </a:fld>
            <a:endParaRPr lang="en-US"/>
          </a:p>
        </p:txBody>
      </p:sp>
    </p:spTree>
    <p:extLst>
      <p:ext uri="{BB962C8B-B14F-4D97-AF65-F5344CB8AC3E}">
        <p14:creationId xmlns:p14="http://schemas.microsoft.com/office/powerpoint/2010/main" val="3196575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Ray asked me to talk</a:t>
            </a:r>
            <a:r>
              <a:rPr lang="en-US" baseline="0" dirty="0" smtClean="0"/>
              <a:t> about uncertainty in medicine, but I </a:t>
            </a:r>
            <a:r>
              <a:rPr lang="en-US" baseline="0" dirty="0" err="1" smtClean="0"/>
              <a:t>dunno</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52C46CBF-8810-5E4E-8F79-4D14F1492950}" type="slidenum">
              <a:rPr lang="en-US" smtClean="0"/>
              <a:t>1</a:t>
            </a:fld>
            <a:endParaRPr lang="en-US"/>
          </a:p>
        </p:txBody>
      </p:sp>
    </p:spTree>
    <p:extLst>
      <p:ext uri="{BB962C8B-B14F-4D97-AF65-F5344CB8AC3E}">
        <p14:creationId xmlns:p14="http://schemas.microsoft.com/office/powerpoint/2010/main" val="3133758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it, he describes the Challenger memory experiment</a:t>
            </a:r>
            <a:endParaRPr lang="en-US" dirty="0"/>
          </a:p>
        </p:txBody>
      </p:sp>
      <p:sp>
        <p:nvSpPr>
          <p:cNvPr id="4" name="Slide Number Placeholder 3"/>
          <p:cNvSpPr>
            <a:spLocks noGrp="1"/>
          </p:cNvSpPr>
          <p:nvPr>
            <p:ph type="sldNum" sz="quarter" idx="10"/>
          </p:nvPr>
        </p:nvSpPr>
        <p:spPr/>
        <p:txBody>
          <a:bodyPr/>
          <a:lstStyle/>
          <a:p>
            <a:fld id="{52C46CBF-8810-5E4E-8F79-4D14F1492950}" type="slidenum">
              <a:rPr lang="en-US" smtClean="0"/>
              <a:t>14</a:t>
            </a:fld>
            <a:endParaRPr lang="en-US"/>
          </a:p>
        </p:txBody>
      </p:sp>
    </p:spTree>
    <p:extLst>
      <p:ext uri="{BB962C8B-B14F-4D97-AF65-F5344CB8AC3E}">
        <p14:creationId xmlns:p14="http://schemas.microsoft.com/office/powerpoint/2010/main" val="147575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all have those “senior moments” as we get older.</a:t>
            </a:r>
            <a:endParaRPr lang="en-US" dirty="0"/>
          </a:p>
        </p:txBody>
      </p:sp>
      <p:sp>
        <p:nvSpPr>
          <p:cNvPr id="4" name="Slide Number Placeholder 3"/>
          <p:cNvSpPr>
            <a:spLocks noGrp="1"/>
          </p:cNvSpPr>
          <p:nvPr>
            <p:ph type="sldNum" sz="quarter" idx="10"/>
          </p:nvPr>
        </p:nvSpPr>
        <p:spPr/>
        <p:txBody>
          <a:bodyPr/>
          <a:lstStyle/>
          <a:p>
            <a:fld id="{52C46CBF-8810-5E4E-8F79-4D14F1492950}" type="slidenum">
              <a:rPr lang="en-US" smtClean="0"/>
              <a:t>15</a:t>
            </a:fld>
            <a:endParaRPr lang="en-US"/>
          </a:p>
        </p:txBody>
      </p:sp>
    </p:spTree>
    <p:extLst>
      <p:ext uri="{BB962C8B-B14F-4D97-AF65-F5344CB8AC3E}">
        <p14:creationId xmlns:p14="http://schemas.microsoft.com/office/powerpoint/2010/main" val="2801667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Dr.</a:t>
            </a:r>
            <a:r>
              <a:rPr lang="en-US" baseline="0" dirty="0" smtClean="0"/>
              <a:t> House was right – everybody lies. </a:t>
            </a:r>
            <a:r>
              <a:rPr lang="en-US" dirty="0" smtClean="0"/>
              <a:t>Patients</a:t>
            </a:r>
            <a:r>
              <a:rPr lang="en-US" baseline="0" dirty="0" smtClean="0"/>
              <a:t> lie, deliberately or inadvertently. They may simply forget things, or they may deliberately hide things like drug abuse or extramarital sex</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Try to present themselves in a favorable light. </a:t>
            </a:r>
            <a:r>
              <a:rPr lang="en-US" baseline="0" dirty="0" smtClean="0"/>
              <a:t>A patient told me she had “</a:t>
            </a:r>
            <a:r>
              <a:rPr lang="en-US" baseline="0" dirty="0" smtClean="0"/>
              <a:t>only one </a:t>
            </a:r>
            <a:r>
              <a:rPr lang="en-US" baseline="0" dirty="0" smtClean="0"/>
              <a:t>drink” a day. Turned out it was a huge tumbler filled to the brim with straight gin.</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You should know that when you tell your doctor how much alcohol you drink, he assumes you are really drinking twice that much.</a:t>
            </a:r>
            <a:endParaRPr lang="en-US" dirty="0" smtClean="0"/>
          </a:p>
          <a:p>
            <a:r>
              <a:rPr lang="en-US" dirty="0" smtClean="0"/>
              <a:t>Important to mention: </a:t>
            </a:r>
            <a:r>
              <a:rPr lang="en-US" dirty="0" smtClean="0"/>
              <a:t>a patient called the ER because her baby was running a fever and she didn’t know how to read a mercury thermometer. In the course of the conversation,</a:t>
            </a:r>
            <a:r>
              <a:rPr lang="en-US" baseline="0" dirty="0" smtClean="0"/>
              <a:t> it turned out her baby had a shunt, a tube connecting the ventricles in her brain to her abdomen to remove excess fluid. A fever in a child with a shunt is a medical emergency, since infections can easily travel to the brain.</a:t>
            </a:r>
            <a:endParaRPr lang="en-US" dirty="0" smtClean="0"/>
          </a:p>
          <a:p>
            <a:r>
              <a:rPr lang="en-US" dirty="0" smtClean="0"/>
              <a:t>Pain reports vary</a:t>
            </a:r>
            <a:r>
              <a:rPr lang="en-US" baseline="0" dirty="0" smtClean="0"/>
              <a:t> by culture. A Puerto Rican may report a pain level of 11 on a scale of 1 to 10, while a  Norwegian might say it doesn’t really hurt very much.</a:t>
            </a:r>
            <a:endParaRPr lang="en-US" dirty="0" smtClean="0"/>
          </a:p>
          <a:p>
            <a:r>
              <a:rPr lang="en-US" dirty="0" smtClean="0"/>
              <a:t>Last </a:t>
            </a:r>
            <a:r>
              <a:rPr lang="en-US" dirty="0" smtClean="0"/>
              <a:t>person to take</a:t>
            </a:r>
            <a:r>
              <a:rPr lang="en-US" baseline="0" dirty="0" smtClean="0"/>
              <a:t> a history gets the best history because the patient has had time to think about it, remember more details, and maybe change his mind about his answers</a:t>
            </a:r>
            <a:endParaRPr lang="en-US" dirty="0" smtClean="0"/>
          </a:p>
          <a:p>
            <a:endParaRPr lang="en-US" dirty="0" smtClean="0"/>
          </a:p>
          <a:p>
            <a:r>
              <a:rPr lang="en-US" dirty="0" smtClean="0"/>
              <a:t>We can’t trust patients to tell us all we need to know.</a:t>
            </a:r>
            <a:endParaRPr lang="en-US" dirty="0"/>
          </a:p>
        </p:txBody>
      </p:sp>
      <p:sp>
        <p:nvSpPr>
          <p:cNvPr id="4" name="Slide Number Placeholder 3"/>
          <p:cNvSpPr>
            <a:spLocks noGrp="1"/>
          </p:cNvSpPr>
          <p:nvPr>
            <p:ph type="sldNum" sz="quarter" idx="10"/>
          </p:nvPr>
        </p:nvSpPr>
        <p:spPr/>
        <p:txBody>
          <a:bodyPr/>
          <a:lstStyle/>
          <a:p>
            <a:fld id="{52C46CBF-8810-5E4E-8F79-4D14F1492950}" type="slidenum">
              <a:rPr lang="en-US" smtClean="0"/>
              <a:t>17</a:t>
            </a:fld>
            <a:endParaRPr lang="en-US"/>
          </a:p>
        </p:txBody>
      </p:sp>
    </p:spTree>
    <p:extLst>
      <p:ext uri="{BB962C8B-B14F-4D97-AF65-F5344CB8AC3E}">
        <p14:creationId xmlns:p14="http://schemas.microsoft.com/office/powerpoint/2010/main" val="2761497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ROS asks about symptoms in various systems like the cardiovascular system and the gastrointestinal</a:t>
            </a:r>
            <a:r>
              <a:rPr lang="en-US" baseline="0" dirty="0" smtClean="0"/>
              <a:t> system. For GI it asks….</a:t>
            </a:r>
          </a:p>
          <a:p>
            <a:r>
              <a:rPr lang="en-US" baseline="0" dirty="0" smtClean="0"/>
              <a:t>Answers depend on how significant the patient thinks the symptoms are. Heartburn? One patient will answer no because he thinks his occasional mild heartburn isn’t worth mentioning, another will answer yes because he had a mild sensation of burning for about 2 minutes one day last month.</a:t>
            </a:r>
            <a:endParaRPr lang="en-US" dirty="0" smtClean="0"/>
          </a:p>
          <a:p>
            <a:endParaRPr lang="en-US" dirty="0" smtClean="0"/>
          </a:p>
          <a:p>
            <a:r>
              <a:rPr lang="en-US" dirty="0" smtClean="0"/>
              <a:t>Sometimes the ROS picks up significant problems, sometimes it produces</a:t>
            </a:r>
            <a:r>
              <a:rPr lang="en-US" baseline="0" dirty="0" smtClean="0"/>
              <a:t> a lot of unimportant, irrelevant information</a:t>
            </a:r>
            <a:endParaRPr lang="en-US" dirty="0"/>
          </a:p>
        </p:txBody>
      </p:sp>
      <p:sp>
        <p:nvSpPr>
          <p:cNvPr id="4" name="Slide Number Placeholder 3"/>
          <p:cNvSpPr>
            <a:spLocks noGrp="1"/>
          </p:cNvSpPr>
          <p:nvPr>
            <p:ph type="sldNum" sz="quarter" idx="10"/>
          </p:nvPr>
        </p:nvSpPr>
        <p:spPr/>
        <p:txBody>
          <a:bodyPr/>
          <a:lstStyle/>
          <a:p>
            <a:fld id="{52C46CBF-8810-5E4E-8F79-4D14F1492950}" type="slidenum">
              <a:rPr lang="en-US" smtClean="0"/>
              <a:t>18</a:t>
            </a:fld>
            <a:endParaRPr lang="en-US"/>
          </a:p>
        </p:txBody>
      </p:sp>
    </p:spTree>
    <p:extLst>
      <p:ext uri="{BB962C8B-B14F-4D97-AF65-F5344CB8AC3E}">
        <p14:creationId xmlns:p14="http://schemas.microsoft.com/office/powerpoint/2010/main" val="460325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 the patient answers yes to almost every question.</a:t>
            </a:r>
            <a:endParaRPr lang="en-US" dirty="0"/>
          </a:p>
        </p:txBody>
      </p:sp>
      <p:sp>
        <p:nvSpPr>
          <p:cNvPr id="4" name="Slide Number Placeholder 3"/>
          <p:cNvSpPr>
            <a:spLocks noGrp="1"/>
          </p:cNvSpPr>
          <p:nvPr>
            <p:ph type="sldNum" sz="quarter" idx="10"/>
          </p:nvPr>
        </p:nvSpPr>
        <p:spPr/>
        <p:txBody>
          <a:bodyPr/>
          <a:lstStyle/>
          <a:p>
            <a:fld id="{52C46CBF-8810-5E4E-8F79-4D14F1492950}" type="slidenum">
              <a:rPr lang="en-US" smtClean="0"/>
              <a:t>19</a:t>
            </a:fld>
            <a:endParaRPr lang="en-US"/>
          </a:p>
        </p:txBody>
      </p:sp>
    </p:spTree>
    <p:extLst>
      <p:ext uri="{BB962C8B-B14F-4D97-AF65-F5344CB8AC3E}">
        <p14:creationId xmlns:p14="http://schemas.microsoft.com/office/powerpoint/2010/main" val="1015449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that happens, we </a:t>
            </a:r>
            <a:r>
              <a:rPr lang="en-US" baseline="0" dirty="0" smtClean="0"/>
              <a:t>ask…. If they answer yes to these questions, we </a:t>
            </a:r>
            <a:r>
              <a:rPr lang="en-US" baseline="0" dirty="0" smtClean="0"/>
              <a:t>know we have a problem</a:t>
            </a:r>
            <a:endParaRPr lang="en-US" dirty="0"/>
          </a:p>
        </p:txBody>
      </p:sp>
      <p:sp>
        <p:nvSpPr>
          <p:cNvPr id="4" name="Slide Number Placeholder 3"/>
          <p:cNvSpPr>
            <a:spLocks noGrp="1"/>
          </p:cNvSpPr>
          <p:nvPr>
            <p:ph type="sldNum" sz="quarter" idx="10"/>
          </p:nvPr>
        </p:nvSpPr>
        <p:spPr/>
        <p:txBody>
          <a:bodyPr/>
          <a:lstStyle/>
          <a:p>
            <a:fld id="{52C46CBF-8810-5E4E-8F79-4D14F1492950}" type="slidenum">
              <a:rPr lang="en-US" smtClean="0"/>
              <a:t>20</a:t>
            </a:fld>
            <a:endParaRPr lang="en-US"/>
          </a:p>
        </p:txBody>
      </p:sp>
    </p:spTree>
    <p:extLst>
      <p:ext uri="{BB962C8B-B14F-4D97-AF65-F5344CB8AC3E}">
        <p14:creationId xmlns:p14="http://schemas.microsoft.com/office/powerpoint/2010/main" val="1685649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physical exam findings are uncertain. The harder the doctor looks, the more likely he is to find things. If he is biased or has</a:t>
            </a:r>
            <a:r>
              <a:rPr lang="en-US" baseline="0" dirty="0" smtClean="0"/>
              <a:t> fixated on one diagnosis, he can miss signs of other diagnoses.</a:t>
            </a:r>
          </a:p>
          <a:p>
            <a:r>
              <a:rPr lang="en-US" baseline="0" dirty="0" smtClean="0"/>
              <a:t>Here’s just one example: </a:t>
            </a:r>
            <a:r>
              <a:rPr lang="en-US" dirty="0" smtClean="0"/>
              <a:t>If the doctor just</a:t>
            </a:r>
            <a:r>
              <a:rPr lang="en-US" baseline="0" dirty="0" smtClean="0"/>
              <a:t> feels the abdomen without a diagnosis in mind, he’s likely to miss an enlarged spleen.</a:t>
            </a:r>
          </a:p>
          <a:p>
            <a:r>
              <a:rPr lang="en-US" baseline="0" dirty="0" smtClean="0"/>
              <a:t>If he specifically checks for it, he puts his hands where you see in the picture and asks the patient to take a deep breath. As the patient inhales, the spleen will descend and he can feel it.</a:t>
            </a:r>
          </a:p>
          <a:p>
            <a:r>
              <a:rPr lang="en-US" baseline="0" dirty="0" smtClean="0"/>
              <a:t>But if the spleen is REALLY enlarged, it might extend  further down in the abdomen and this maneuver would miss it. If he’s highly suspicious, he will go on to check lower down.</a:t>
            </a:r>
          </a:p>
          <a:p>
            <a:r>
              <a:rPr lang="en-US" baseline="0" dirty="0" smtClean="0"/>
              <a:t>You know how some doctors put the stethoscope in 2 places on the chest and listen briefly? That will miss a lot of abnormalities.  A cardiologist looking for a specific heart problem will do a much more extensive exam.</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2C46CBF-8810-5E4E-8F79-4D14F1492950}" type="slidenum">
              <a:rPr lang="en-US" smtClean="0"/>
              <a:t>22</a:t>
            </a:fld>
            <a:endParaRPr lang="en-US"/>
          </a:p>
        </p:txBody>
      </p:sp>
    </p:spTree>
    <p:extLst>
      <p:ext uri="{BB962C8B-B14F-4D97-AF65-F5344CB8AC3E}">
        <p14:creationId xmlns:p14="http://schemas.microsoft.com/office/powerpoint/2010/main" val="2785001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dirty="0" err="1" smtClean="0"/>
              <a:t>situs</a:t>
            </a:r>
            <a:r>
              <a:rPr lang="en-US" dirty="0" smtClean="0"/>
              <a:t> </a:t>
            </a:r>
            <a:r>
              <a:rPr lang="en-US" dirty="0" err="1" smtClean="0"/>
              <a:t>inversus</a:t>
            </a:r>
            <a:r>
              <a:rPr lang="en-US" dirty="0" smtClean="0"/>
              <a:t>, the heart is on the right,</a:t>
            </a:r>
            <a:r>
              <a:rPr lang="en-US" baseline="0" dirty="0" smtClean="0"/>
              <a:t> the liver on the left, the appendix on the left. People with </a:t>
            </a:r>
            <a:r>
              <a:rPr lang="en-US" baseline="0" dirty="0" err="1" smtClean="0"/>
              <a:t>situs</a:t>
            </a:r>
            <a:r>
              <a:rPr lang="en-US" baseline="0" dirty="0" smtClean="0"/>
              <a:t> </a:t>
            </a:r>
            <a:r>
              <a:rPr lang="en-US" baseline="0" dirty="0" err="1" smtClean="0"/>
              <a:t>inversus</a:t>
            </a:r>
            <a:r>
              <a:rPr lang="en-US" baseline="0" dirty="0" smtClean="0"/>
              <a:t> are not eligible for military service, I guess because if they were wounded on the battlefield, they would confuse the trauma surgeon. Some people are born with a single kidney. Some have a horseshoe kidney where the two kidneys are fused together</a:t>
            </a:r>
            <a:r>
              <a:rPr lang="en-US" baseline="0" dirty="0" smtClean="0"/>
              <a:t>. Much of anatomy is variable: look at the veins on the back of your hands. Your two hands don’t even match.</a:t>
            </a:r>
            <a:endParaRPr lang="en-US" dirty="0"/>
          </a:p>
        </p:txBody>
      </p:sp>
      <p:sp>
        <p:nvSpPr>
          <p:cNvPr id="4" name="Slide Number Placeholder 3"/>
          <p:cNvSpPr>
            <a:spLocks noGrp="1"/>
          </p:cNvSpPr>
          <p:nvPr>
            <p:ph type="sldNum" sz="quarter" idx="10"/>
          </p:nvPr>
        </p:nvSpPr>
        <p:spPr/>
        <p:txBody>
          <a:bodyPr/>
          <a:lstStyle/>
          <a:p>
            <a:fld id="{52C46CBF-8810-5E4E-8F79-4D14F1492950}" type="slidenum">
              <a:rPr lang="en-US" smtClean="0"/>
              <a:t>24</a:t>
            </a:fld>
            <a:endParaRPr lang="en-US"/>
          </a:p>
        </p:txBody>
      </p:sp>
    </p:spTree>
    <p:extLst>
      <p:ext uri="{BB962C8B-B14F-4D97-AF65-F5344CB8AC3E}">
        <p14:creationId xmlns:p14="http://schemas.microsoft.com/office/powerpoint/2010/main" val="27495581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sex of a newborn baby is obvious to the doctor. It seems very simple and straightforward.</a:t>
            </a:r>
            <a:endParaRPr lang="en-US" dirty="0"/>
          </a:p>
        </p:txBody>
      </p:sp>
      <p:sp>
        <p:nvSpPr>
          <p:cNvPr id="4" name="Slide Number Placeholder 3"/>
          <p:cNvSpPr>
            <a:spLocks noGrp="1"/>
          </p:cNvSpPr>
          <p:nvPr>
            <p:ph type="sldNum" sz="quarter" idx="10"/>
          </p:nvPr>
        </p:nvSpPr>
        <p:spPr/>
        <p:txBody>
          <a:bodyPr/>
          <a:lstStyle/>
          <a:p>
            <a:fld id="{52C46CBF-8810-5E4E-8F79-4D14F1492950}" type="slidenum">
              <a:rPr lang="en-US" smtClean="0"/>
              <a:t>25</a:t>
            </a:fld>
            <a:endParaRPr lang="en-US"/>
          </a:p>
        </p:txBody>
      </p:sp>
    </p:spTree>
    <p:extLst>
      <p:ext uri="{BB962C8B-B14F-4D97-AF65-F5344CB8AC3E}">
        <p14:creationId xmlns:p14="http://schemas.microsoft.com/office/powerpoint/2010/main" val="39623634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under-the-diaper test is usually</a:t>
            </a:r>
            <a:r>
              <a:rPr lang="en-US" baseline="0" dirty="0" smtClean="0"/>
              <a:t> accurate but </a:t>
            </a:r>
            <a:r>
              <a:rPr lang="en-US" dirty="0" smtClean="0"/>
              <a:t>Some babies</a:t>
            </a:r>
            <a:r>
              <a:rPr lang="en-US" baseline="0" dirty="0" smtClean="0"/>
              <a:t> are born with ambiguous genitalia, so it can be hard to tell</a:t>
            </a:r>
          </a:p>
        </p:txBody>
      </p:sp>
      <p:sp>
        <p:nvSpPr>
          <p:cNvPr id="4" name="Slide Number Placeholder 3"/>
          <p:cNvSpPr>
            <a:spLocks noGrp="1"/>
          </p:cNvSpPr>
          <p:nvPr>
            <p:ph type="sldNum" sz="quarter" idx="10"/>
          </p:nvPr>
        </p:nvSpPr>
        <p:spPr/>
        <p:txBody>
          <a:bodyPr/>
          <a:lstStyle/>
          <a:p>
            <a:fld id="{52C46CBF-8810-5E4E-8F79-4D14F1492950}" type="slidenum">
              <a:rPr lang="en-US" smtClean="0"/>
              <a:t>26</a:t>
            </a:fld>
            <a:endParaRPr lang="en-US"/>
          </a:p>
        </p:txBody>
      </p:sp>
    </p:spTree>
    <p:extLst>
      <p:ext uri="{BB962C8B-B14F-4D97-AF65-F5344CB8AC3E}">
        <p14:creationId xmlns:p14="http://schemas.microsoft.com/office/powerpoint/2010/main" val="603817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46CBF-8810-5E4E-8F79-4D14F1492950}" type="slidenum">
              <a:rPr lang="en-US" smtClean="0"/>
              <a:t>2</a:t>
            </a:fld>
            <a:endParaRPr lang="en-US"/>
          </a:p>
        </p:txBody>
      </p:sp>
    </p:spTree>
    <p:extLst>
      <p:ext uri="{BB962C8B-B14F-4D97-AF65-F5344CB8AC3E}">
        <p14:creationId xmlns:p14="http://schemas.microsoft.com/office/powerpoint/2010/main" val="33314823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recently wrote</a:t>
            </a:r>
            <a:r>
              <a:rPr lang="en-US" baseline="0" dirty="0" smtClean="0"/>
              <a:t> an article about sex and gender for Skeptic magazine. In preparing that article, I learned a lot of things that I found fascinating, so I’m going to inflict some of them on you.</a:t>
            </a:r>
            <a:endParaRPr lang="en-US" dirty="0"/>
          </a:p>
        </p:txBody>
      </p:sp>
      <p:sp>
        <p:nvSpPr>
          <p:cNvPr id="4" name="Slide Number Placeholder 3"/>
          <p:cNvSpPr>
            <a:spLocks noGrp="1"/>
          </p:cNvSpPr>
          <p:nvPr>
            <p:ph type="sldNum" sz="quarter" idx="10"/>
          </p:nvPr>
        </p:nvSpPr>
        <p:spPr/>
        <p:txBody>
          <a:bodyPr/>
          <a:lstStyle/>
          <a:p>
            <a:fld id="{52C46CBF-8810-5E4E-8F79-4D14F1492950}" type="slidenum">
              <a:rPr lang="en-US" smtClean="0"/>
              <a:t>27</a:t>
            </a:fld>
            <a:endParaRPr lang="en-US"/>
          </a:p>
        </p:txBody>
      </p:sp>
    </p:spTree>
    <p:extLst>
      <p:ext uri="{BB962C8B-B14F-4D97-AF65-F5344CB8AC3E}">
        <p14:creationId xmlns:p14="http://schemas.microsoft.com/office/powerpoint/2010/main" val="38236499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normal cell division, mitosis, cells are duplicated exactly, with all </a:t>
            </a:r>
            <a:r>
              <a:rPr lang="en-US" baseline="0" dirty="0" smtClean="0"/>
              <a:t>23 </a:t>
            </a:r>
            <a:r>
              <a:rPr lang="en-US" baseline="0" dirty="0" smtClean="0"/>
              <a:t>pairs of chromosomes. In the ovaries and testes, instead of mitosis, the process is meiosis, where cells divided so that each gamete only </a:t>
            </a:r>
            <a:r>
              <a:rPr lang="en-US" baseline="0" dirty="0" smtClean="0"/>
              <a:t>contains 23, </a:t>
            </a:r>
            <a:r>
              <a:rPr lang="en-US" baseline="0" dirty="0" smtClean="0"/>
              <a:t>one of each pair of chromosomes. When an egg and a sperm unite at </a:t>
            </a:r>
            <a:r>
              <a:rPr lang="en-US" dirty="0" smtClean="0"/>
              <a:t>fertilization their single chromosomes unite to re-form pairs so the baby has the full </a:t>
            </a:r>
            <a:r>
              <a:rPr lang="en-US" dirty="0" smtClean="0"/>
              <a:t>46.</a:t>
            </a:r>
            <a:endParaRPr lang="en-US" dirty="0"/>
          </a:p>
        </p:txBody>
      </p:sp>
      <p:sp>
        <p:nvSpPr>
          <p:cNvPr id="4" name="Slide Number Placeholder 3"/>
          <p:cNvSpPr>
            <a:spLocks noGrp="1"/>
          </p:cNvSpPr>
          <p:nvPr>
            <p:ph type="sldNum" sz="quarter" idx="10"/>
          </p:nvPr>
        </p:nvSpPr>
        <p:spPr/>
        <p:txBody>
          <a:bodyPr/>
          <a:lstStyle/>
          <a:p>
            <a:fld id="{52C46CBF-8810-5E4E-8F79-4D14F1492950}" type="slidenum">
              <a:rPr lang="en-US" smtClean="0"/>
              <a:t>28</a:t>
            </a:fld>
            <a:endParaRPr lang="en-US"/>
          </a:p>
        </p:txBody>
      </p:sp>
    </p:spTree>
    <p:extLst>
      <p:ext uri="{BB962C8B-B14F-4D97-AF65-F5344CB8AC3E}">
        <p14:creationId xmlns:p14="http://schemas.microsoft.com/office/powerpoint/2010/main" val="16131464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left, two cells ended up with one chromosome too few, and two cells ended up with one too many. </a:t>
            </a:r>
          </a:p>
          <a:p>
            <a:r>
              <a:rPr lang="en-US" dirty="0" smtClean="0"/>
              <a:t>Genetic </a:t>
            </a:r>
            <a:r>
              <a:rPr lang="en-US" dirty="0" smtClean="0"/>
              <a:t>material gets exchanged between the chromosomes of a pair by crossovers. Also deletions and </a:t>
            </a:r>
            <a:r>
              <a:rPr lang="en-US" dirty="0" smtClean="0"/>
              <a:t>additions: a piece of one</a:t>
            </a:r>
            <a:r>
              <a:rPr lang="en-US" baseline="0" dirty="0" smtClean="0"/>
              <a:t> chromosome is lost or gets stuck onto the other chromosome</a:t>
            </a:r>
            <a:endParaRPr lang="en-US" dirty="0"/>
          </a:p>
        </p:txBody>
      </p:sp>
      <p:sp>
        <p:nvSpPr>
          <p:cNvPr id="4" name="Slide Number Placeholder 3"/>
          <p:cNvSpPr>
            <a:spLocks noGrp="1"/>
          </p:cNvSpPr>
          <p:nvPr>
            <p:ph type="sldNum" sz="quarter" idx="10"/>
          </p:nvPr>
        </p:nvSpPr>
        <p:spPr/>
        <p:txBody>
          <a:bodyPr/>
          <a:lstStyle/>
          <a:p>
            <a:fld id="{52C46CBF-8810-5E4E-8F79-4D14F1492950}" type="slidenum">
              <a:rPr lang="en-US" smtClean="0"/>
              <a:t>29</a:t>
            </a:fld>
            <a:endParaRPr lang="en-US"/>
          </a:p>
        </p:txBody>
      </p:sp>
    </p:spTree>
    <p:extLst>
      <p:ext uri="{BB962C8B-B14F-4D97-AF65-F5344CB8AC3E}">
        <p14:creationId xmlns:p14="http://schemas.microsoft.com/office/powerpoint/2010/main" val="20353197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normal female gets an X from each parent</a:t>
            </a:r>
          </a:p>
          <a:p>
            <a:r>
              <a:rPr lang="en-US" baseline="0" dirty="0" smtClean="0"/>
              <a:t>A normal male gets an X from Mom and a Y from Dad.</a:t>
            </a:r>
            <a:endParaRPr lang="en-US" dirty="0"/>
          </a:p>
        </p:txBody>
      </p:sp>
      <p:sp>
        <p:nvSpPr>
          <p:cNvPr id="4" name="Slide Number Placeholder 3"/>
          <p:cNvSpPr>
            <a:spLocks noGrp="1"/>
          </p:cNvSpPr>
          <p:nvPr>
            <p:ph type="sldNum" sz="quarter" idx="10"/>
          </p:nvPr>
        </p:nvSpPr>
        <p:spPr/>
        <p:txBody>
          <a:bodyPr/>
          <a:lstStyle/>
          <a:p>
            <a:fld id="{52C46CBF-8810-5E4E-8F79-4D14F1492950}" type="slidenum">
              <a:rPr lang="en-US" smtClean="0"/>
              <a:t>30</a:t>
            </a:fld>
            <a:endParaRPr lang="en-US"/>
          </a:p>
        </p:txBody>
      </p:sp>
    </p:spTree>
    <p:extLst>
      <p:ext uri="{BB962C8B-B14F-4D97-AF65-F5344CB8AC3E}">
        <p14:creationId xmlns:p14="http://schemas.microsoft.com/office/powerpoint/2010/main" val="41435755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Turner’s syndrome,</a:t>
            </a:r>
            <a:r>
              <a:rPr lang="en-US" baseline="0" dirty="0" smtClean="0"/>
              <a:t> the girl only gets one X chromosome.</a:t>
            </a:r>
          </a:p>
          <a:p>
            <a:r>
              <a:rPr lang="en-US" baseline="0" dirty="0" smtClean="0"/>
              <a:t>In </a:t>
            </a:r>
            <a:r>
              <a:rPr lang="en-US" baseline="0" dirty="0" err="1" smtClean="0"/>
              <a:t>Klinefelter’s</a:t>
            </a:r>
            <a:r>
              <a:rPr lang="en-US" baseline="0" dirty="0" smtClean="0"/>
              <a:t> syndrome, a boy gets an extra X chromosome.</a:t>
            </a:r>
            <a:endParaRPr lang="en-US" dirty="0"/>
          </a:p>
        </p:txBody>
      </p:sp>
      <p:sp>
        <p:nvSpPr>
          <p:cNvPr id="4" name="Slide Number Placeholder 3"/>
          <p:cNvSpPr>
            <a:spLocks noGrp="1"/>
          </p:cNvSpPr>
          <p:nvPr>
            <p:ph type="sldNum" sz="quarter" idx="10"/>
          </p:nvPr>
        </p:nvSpPr>
        <p:spPr/>
        <p:txBody>
          <a:bodyPr/>
          <a:lstStyle/>
          <a:p>
            <a:fld id="{52C46CBF-8810-5E4E-8F79-4D14F1492950}" type="slidenum">
              <a:rPr lang="en-US" smtClean="0"/>
              <a:t>31</a:t>
            </a:fld>
            <a:endParaRPr lang="en-US"/>
          </a:p>
        </p:txBody>
      </p:sp>
    </p:spTree>
    <p:extLst>
      <p:ext uri="{BB962C8B-B14F-4D97-AF65-F5344CB8AC3E}">
        <p14:creationId xmlns:p14="http://schemas.microsoft.com/office/powerpoint/2010/main" val="17738074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Mosaics:</a:t>
            </a:r>
            <a:r>
              <a:rPr lang="en-US" baseline="0" dirty="0" smtClean="0"/>
              <a:t> t</a:t>
            </a:r>
            <a:r>
              <a:rPr lang="en-US" dirty="0" smtClean="0"/>
              <a:t>wo </a:t>
            </a:r>
            <a:r>
              <a:rPr lang="en-US" dirty="0" smtClean="0"/>
              <a:t>genetically different cell lines in one individual</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Gives new meaning to the words of Walt </a:t>
            </a:r>
            <a:r>
              <a:rPr lang="en-US" baseline="0" dirty="0" smtClean="0"/>
              <a:t>Whitman: I contain multitudes</a:t>
            </a:r>
            <a:endParaRPr lang="en-US" dirty="0" smtClean="0"/>
          </a:p>
          <a:p>
            <a:endParaRPr lang="en-US" dirty="0"/>
          </a:p>
        </p:txBody>
      </p:sp>
      <p:sp>
        <p:nvSpPr>
          <p:cNvPr id="4" name="Slide Number Placeholder 3"/>
          <p:cNvSpPr>
            <a:spLocks noGrp="1"/>
          </p:cNvSpPr>
          <p:nvPr>
            <p:ph type="sldNum" sz="quarter" idx="10"/>
          </p:nvPr>
        </p:nvSpPr>
        <p:spPr/>
        <p:txBody>
          <a:bodyPr/>
          <a:lstStyle/>
          <a:p>
            <a:fld id="{52C46CBF-8810-5E4E-8F79-4D14F1492950}" type="slidenum">
              <a:rPr lang="en-US" smtClean="0"/>
              <a:t>32</a:t>
            </a:fld>
            <a:endParaRPr lang="en-US"/>
          </a:p>
        </p:txBody>
      </p:sp>
    </p:spTree>
    <p:extLst>
      <p:ext uri="{BB962C8B-B14F-4D97-AF65-F5344CB8AC3E}">
        <p14:creationId xmlns:p14="http://schemas.microsoft.com/office/powerpoint/2010/main" val="34994636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CAH congenital adrenal hyperplasia</a:t>
            </a:r>
          </a:p>
          <a:p>
            <a:r>
              <a:rPr lang="en-US" dirty="0" smtClean="0"/>
              <a:t>5-alpha</a:t>
            </a:r>
            <a:r>
              <a:rPr lang="en-US" baseline="0" dirty="0" smtClean="0"/>
              <a:t> </a:t>
            </a:r>
            <a:r>
              <a:rPr lang="en-US" baseline="0" dirty="0" err="1" smtClean="0"/>
              <a:t>reductase</a:t>
            </a:r>
            <a:r>
              <a:rPr lang="en-US" baseline="0" dirty="0" smtClean="0"/>
              <a:t> deficiency: androgen levels are normal but enzyme necessary for male genital development in the fetus is missing. The changes at puberty don’t require that enzyme</a:t>
            </a:r>
            <a:endParaRPr lang="en-US" dirty="0"/>
          </a:p>
        </p:txBody>
      </p:sp>
      <p:sp>
        <p:nvSpPr>
          <p:cNvPr id="4" name="Slide Number Placeholder 3"/>
          <p:cNvSpPr>
            <a:spLocks noGrp="1"/>
          </p:cNvSpPr>
          <p:nvPr>
            <p:ph type="sldNum" sz="quarter" idx="10"/>
          </p:nvPr>
        </p:nvSpPr>
        <p:spPr/>
        <p:txBody>
          <a:bodyPr/>
          <a:lstStyle/>
          <a:p>
            <a:fld id="{52C46CBF-8810-5E4E-8F79-4D14F1492950}" type="slidenum">
              <a:rPr lang="en-US" smtClean="0"/>
              <a:t>34</a:t>
            </a:fld>
            <a:endParaRPr lang="en-US"/>
          </a:p>
        </p:txBody>
      </p:sp>
    </p:spTree>
    <p:extLst>
      <p:ext uri="{BB962C8B-B14F-4D97-AF65-F5344CB8AC3E}">
        <p14:creationId xmlns:p14="http://schemas.microsoft.com/office/powerpoint/2010/main" val="15252622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one case, a woman had</a:t>
            </a:r>
            <a:r>
              <a:rPr lang="en-US" baseline="0" dirty="0" smtClean="0"/>
              <a:t> fetuses in each uterus, each with a different father of a different </a:t>
            </a:r>
            <a:r>
              <a:rPr lang="en-US" baseline="0" dirty="0" smtClean="0"/>
              <a:t>race (black and white), </a:t>
            </a:r>
            <a:r>
              <a:rPr lang="en-US" baseline="0" dirty="0" smtClean="0"/>
              <a:t>each delivered on a different date. </a:t>
            </a:r>
          </a:p>
        </p:txBody>
      </p:sp>
      <p:sp>
        <p:nvSpPr>
          <p:cNvPr id="4" name="Slide Number Placeholder 3"/>
          <p:cNvSpPr>
            <a:spLocks noGrp="1"/>
          </p:cNvSpPr>
          <p:nvPr>
            <p:ph type="sldNum" sz="quarter" idx="10"/>
          </p:nvPr>
        </p:nvSpPr>
        <p:spPr/>
        <p:txBody>
          <a:bodyPr/>
          <a:lstStyle/>
          <a:p>
            <a:fld id="{52C46CBF-8810-5E4E-8F79-4D14F1492950}" type="slidenum">
              <a:rPr lang="en-US" smtClean="0"/>
              <a:t>35</a:t>
            </a:fld>
            <a:endParaRPr lang="en-US"/>
          </a:p>
        </p:txBody>
      </p:sp>
    </p:spTree>
    <p:extLst>
      <p:ext uri="{BB962C8B-B14F-4D97-AF65-F5344CB8AC3E}">
        <p14:creationId xmlns:p14="http://schemas.microsoft.com/office/powerpoint/2010/main" val="33238239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 Money’s case, David </a:t>
            </a:r>
            <a:r>
              <a:rPr lang="en-US" dirty="0" smtClean="0"/>
              <a:t>Reimer.</a:t>
            </a:r>
            <a:r>
              <a:rPr lang="en-US" baseline="0" dirty="0" smtClean="0"/>
              <a:t> One of twin boys, c</a:t>
            </a:r>
            <a:r>
              <a:rPr lang="en-US" dirty="0" smtClean="0"/>
              <a:t>ircumcised</a:t>
            </a:r>
            <a:r>
              <a:rPr lang="en-US" baseline="0" dirty="0" smtClean="0"/>
              <a:t> </a:t>
            </a:r>
            <a:r>
              <a:rPr lang="en-US" baseline="0" dirty="0" smtClean="0"/>
              <a:t>at 8 months</a:t>
            </a:r>
            <a:r>
              <a:rPr lang="en-US" baseline="0" dirty="0" smtClean="0"/>
              <a:t>, penis accidentally destroyed. </a:t>
            </a:r>
            <a:r>
              <a:rPr lang="en-US" baseline="0" dirty="0" smtClean="0"/>
              <a:t>Money decided he would be better adjusted if he were raised as a female. The testes were removed, he was given female hormones and re-named Brenda. The sexual reassignment didn’t “take,” and as a teen switched to male hormones and re-assumed the name of David. He eventually married a women and later committed suicide.</a:t>
            </a:r>
          </a:p>
          <a:p>
            <a:r>
              <a:rPr lang="en-US" baseline="0" dirty="0" smtClean="0"/>
              <a:t>Not a pure example of the sex of rearing, since he was initially reared as a boy </a:t>
            </a:r>
            <a:endParaRPr lang="en-US" dirty="0" smtClean="0"/>
          </a:p>
          <a:p>
            <a:r>
              <a:rPr lang="en-US" dirty="0" smtClean="0"/>
              <a:t>You’ve probably</a:t>
            </a:r>
            <a:r>
              <a:rPr lang="en-US" baseline="0" dirty="0" smtClean="0"/>
              <a:t> heard of shoe fetishes, but have you heard of </a:t>
            </a:r>
            <a:endParaRPr lang="en-US" dirty="0" smtClean="0"/>
          </a:p>
          <a:p>
            <a:r>
              <a:rPr lang="en-US" dirty="0" err="1" smtClean="0"/>
              <a:t>Plushophilia</a:t>
            </a:r>
            <a:r>
              <a:rPr lang="en-US" dirty="0" smtClean="0"/>
              <a:t> – sexual attraction to stuffed animals</a:t>
            </a:r>
          </a:p>
          <a:p>
            <a:r>
              <a:rPr lang="en-US" dirty="0" err="1" smtClean="0"/>
              <a:t>Formicophilia</a:t>
            </a:r>
            <a:r>
              <a:rPr lang="en-US" baseline="0" dirty="0" smtClean="0"/>
              <a:t> – sexual gratification from being crawled on by </a:t>
            </a:r>
            <a:r>
              <a:rPr lang="en-US" baseline="0" dirty="0" smtClean="0"/>
              <a:t>insects</a:t>
            </a:r>
          </a:p>
          <a:p>
            <a:r>
              <a:rPr lang="en-US" baseline="0" dirty="0" smtClean="0"/>
              <a:t>If you want to have some fun, look up lists of </a:t>
            </a:r>
            <a:r>
              <a:rPr lang="en-US" baseline="0" dirty="0" err="1" smtClean="0"/>
              <a:t>paraphilias</a:t>
            </a:r>
            <a:r>
              <a:rPr lang="en-US" baseline="0" dirty="0" smtClean="0"/>
              <a:t> on the Internet. There are some really amazing ones.</a:t>
            </a:r>
            <a:endParaRPr lang="en-US" baseline="0" dirty="0" smtClean="0"/>
          </a:p>
          <a:p>
            <a:endParaRPr lang="en-US" baseline="0" dirty="0" smtClean="0"/>
          </a:p>
          <a:p>
            <a:r>
              <a:rPr lang="en-US" baseline="0" dirty="0" smtClean="0"/>
              <a:t>Cross-dressing, transgender</a:t>
            </a:r>
          </a:p>
          <a:p>
            <a:r>
              <a:rPr lang="en-US" baseline="0" dirty="0" smtClean="0"/>
              <a:t>Legal: when does sex legally change in long sex-change process?</a:t>
            </a:r>
            <a:endParaRPr lang="en-US" dirty="0"/>
          </a:p>
        </p:txBody>
      </p:sp>
      <p:sp>
        <p:nvSpPr>
          <p:cNvPr id="4" name="Slide Number Placeholder 3"/>
          <p:cNvSpPr>
            <a:spLocks noGrp="1"/>
          </p:cNvSpPr>
          <p:nvPr>
            <p:ph type="sldNum" sz="quarter" idx="10"/>
          </p:nvPr>
        </p:nvSpPr>
        <p:spPr/>
        <p:txBody>
          <a:bodyPr/>
          <a:lstStyle/>
          <a:p>
            <a:fld id="{52C46CBF-8810-5E4E-8F79-4D14F1492950}" type="slidenum">
              <a:rPr lang="en-US" smtClean="0"/>
              <a:t>37</a:t>
            </a:fld>
            <a:endParaRPr lang="en-US"/>
          </a:p>
        </p:txBody>
      </p:sp>
    </p:spTree>
    <p:extLst>
      <p:ext uri="{BB962C8B-B14F-4D97-AF65-F5344CB8AC3E}">
        <p14:creationId xmlns:p14="http://schemas.microsoft.com/office/powerpoint/2010/main" val="21255454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a:t>
            </a:r>
            <a:r>
              <a:rPr lang="en-US" baseline="0" dirty="0" smtClean="0"/>
              <a:t> you tell what sex this person is? I can’t. </a:t>
            </a:r>
          </a:p>
          <a:p>
            <a:r>
              <a:rPr lang="en-US" baseline="0" dirty="0" smtClean="0"/>
              <a:t>I once heard a person speak at a conference and couldn’t decide which sex it was, so I used the bathroom test</a:t>
            </a:r>
            <a:r>
              <a:rPr lang="en-US" baseline="0" dirty="0" smtClean="0"/>
              <a:t>. I saw the person go into the women’s restroom.</a:t>
            </a:r>
            <a:endParaRPr lang="en-US" dirty="0"/>
          </a:p>
        </p:txBody>
      </p:sp>
      <p:sp>
        <p:nvSpPr>
          <p:cNvPr id="4" name="Slide Number Placeholder 3"/>
          <p:cNvSpPr>
            <a:spLocks noGrp="1"/>
          </p:cNvSpPr>
          <p:nvPr>
            <p:ph type="sldNum" sz="quarter" idx="10"/>
          </p:nvPr>
        </p:nvSpPr>
        <p:spPr/>
        <p:txBody>
          <a:bodyPr/>
          <a:lstStyle/>
          <a:p>
            <a:fld id="{52C46CBF-8810-5E4E-8F79-4D14F1492950}" type="slidenum">
              <a:rPr lang="en-US" smtClean="0"/>
              <a:t>39</a:t>
            </a:fld>
            <a:endParaRPr lang="en-US"/>
          </a:p>
        </p:txBody>
      </p:sp>
    </p:spTree>
    <p:extLst>
      <p:ext uri="{BB962C8B-B14F-4D97-AF65-F5344CB8AC3E}">
        <p14:creationId xmlns:p14="http://schemas.microsoft.com/office/powerpoint/2010/main" val="2464745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may be sorry for giving this talk.  let you in on some of the</a:t>
            </a:r>
            <a:r>
              <a:rPr lang="en-US" baseline="0" dirty="0" smtClean="0"/>
              <a:t> “things your doctor doesn’t want you to know</a:t>
            </a:r>
            <a:r>
              <a:rPr lang="en-US" dirty="0" smtClean="0"/>
              <a:t>.” This is probably how you think of your doctor. And</a:t>
            </a:r>
            <a:r>
              <a:rPr lang="en-US" baseline="0" dirty="0" smtClean="0"/>
              <a:t> this is how you will probably think of him after my talk.</a:t>
            </a:r>
            <a:endParaRPr lang="en-US" dirty="0"/>
          </a:p>
        </p:txBody>
      </p:sp>
      <p:sp>
        <p:nvSpPr>
          <p:cNvPr id="4" name="Slide Number Placeholder 3"/>
          <p:cNvSpPr>
            <a:spLocks noGrp="1"/>
          </p:cNvSpPr>
          <p:nvPr>
            <p:ph type="sldNum" sz="quarter" idx="10"/>
          </p:nvPr>
        </p:nvSpPr>
        <p:spPr/>
        <p:txBody>
          <a:bodyPr/>
          <a:lstStyle/>
          <a:p>
            <a:fld id="{52C46CBF-8810-5E4E-8F79-4D14F1492950}" type="slidenum">
              <a:rPr lang="en-US" smtClean="0"/>
              <a:t>3</a:t>
            </a:fld>
            <a:endParaRPr lang="en-US"/>
          </a:p>
        </p:txBody>
      </p:sp>
    </p:spTree>
    <p:extLst>
      <p:ext uri="{BB962C8B-B14F-4D97-AF65-F5344CB8AC3E}">
        <p14:creationId xmlns:p14="http://schemas.microsoft.com/office/powerpoint/2010/main" val="21703273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Normal</a:t>
            </a:r>
            <a:r>
              <a:rPr lang="en-US" baseline="0" dirty="0" smtClean="0"/>
              <a:t> lab values</a:t>
            </a:r>
            <a:r>
              <a:rPr lang="en-US" dirty="0" smtClean="0"/>
              <a:t> are determined by doing the test on a large number of healthy people,</a:t>
            </a:r>
            <a:r>
              <a:rPr lang="en-US" baseline="0" dirty="0" smtClean="0"/>
              <a:t> generating a Bell curve, cutting off the 5% on the ends, and declaring the middle 95% normal. </a:t>
            </a:r>
          </a:p>
          <a:p>
            <a:r>
              <a:rPr lang="en-US" dirty="0" smtClean="0"/>
              <a:t>So</a:t>
            </a:r>
            <a:r>
              <a:rPr lang="en-US" baseline="0" dirty="0" smtClean="0"/>
              <a:t> o</a:t>
            </a:r>
            <a:r>
              <a:rPr lang="en-US" dirty="0" smtClean="0"/>
              <a:t>utside </a:t>
            </a:r>
            <a:r>
              <a:rPr lang="en-US" dirty="0" smtClean="0"/>
              <a:t>the normal laboratory range doesn’t necessarily mean</a:t>
            </a:r>
            <a:r>
              <a:rPr lang="en-US" baseline="0" dirty="0" smtClean="0"/>
              <a:t> abnormal</a:t>
            </a:r>
            <a:r>
              <a:rPr lang="en-US" dirty="0" smtClean="0"/>
              <a:t> </a:t>
            </a:r>
            <a:endParaRPr lang="en-US" dirty="0"/>
          </a:p>
        </p:txBody>
      </p:sp>
      <p:sp>
        <p:nvSpPr>
          <p:cNvPr id="4" name="Slide Number Placeholder 3"/>
          <p:cNvSpPr>
            <a:spLocks noGrp="1"/>
          </p:cNvSpPr>
          <p:nvPr>
            <p:ph type="sldNum" sz="quarter" idx="10"/>
          </p:nvPr>
        </p:nvSpPr>
        <p:spPr/>
        <p:txBody>
          <a:bodyPr/>
          <a:lstStyle/>
          <a:p>
            <a:fld id="{52C46CBF-8810-5E4E-8F79-4D14F1492950}" type="slidenum">
              <a:rPr lang="en-US" smtClean="0"/>
              <a:t>41</a:t>
            </a:fld>
            <a:endParaRPr lang="en-US"/>
          </a:p>
        </p:txBody>
      </p:sp>
    </p:spTree>
    <p:extLst>
      <p:ext uri="{BB962C8B-B14F-4D97-AF65-F5344CB8AC3E}">
        <p14:creationId xmlns:p14="http://schemas.microsoft.com/office/powerpoint/2010/main" val="11321269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your doctor orders one of these tests, the</a:t>
            </a:r>
            <a:r>
              <a:rPr lang="en-US" baseline="0" dirty="0" smtClean="0"/>
              <a:t> lab is likely to do all 20 because they have a handy machine that does 20 tests for the price of one. And one of them is likely to give a false positive result just by chance.</a:t>
            </a:r>
            <a:endParaRPr lang="en-US" dirty="0"/>
          </a:p>
        </p:txBody>
      </p:sp>
      <p:sp>
        <p:nvSpPr>
          <p:cNvPr id="4" name="Slide Number Placeholder 3"/>
          <p:cNvSpPr>
            <a:spLocks noGrp="1"/>
          </p:cNvSpPr>
          <p:nvPr>
            <p:ph type="sldNum" sz="quarter" idx="10"/>
          </p:nvPr>
        </p:nvSpPr>
        <p:spPr/>
        <p:txBody>
          <a:bodyPr/>
          <a:lstStyle/>
          <a:p>
            <a:fld id="{52C46CBF-8810-5E4E-8F79-4D14F1492950}" type="slidenum">
              <a:rPr lang="en-US" smtClean="0"/>
              <a:t>42</a:t>
            </a:fld>
            <a:endParaRPr lang="en-US"/>
          </a:p>
        </p:txBody>
      </p:sp>
    </p:spTree>
    <p:extLst>
      <p:ext uri="{BB962C8B-B14F-4D97-AF65-F5344CB8AC3E}">
        <p14:creationId xmlns:p14="http://schemas.microsoft.com/office/powerpoint/2010/main" val="11116477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med school we had to draw blood from each other, and our</a:t>
            </a:r>
            <a:r>
              <a:rPr lang="en-US" baseline="0" dirty="0" smtClean="0"/>
              <a:t> hemoglobin level was tested. They called two of us back and told us we were anemic. My classmate knew he was anemic: he had beta-thalassemia. My hemoglobin was 13, and I had to tell them I wasn’t anemic because the normal range for women was 12-16. They were so used to having male students that they hadn’t considered that fact. </a:t>
            </a:r>
            <a:r>
              <a:rPr lang="en-US" dirty="0" smtClean="0"/>
              <a:t>These </a:t>
            </a:r>
            <a:r>
              <a:rPr lang="en-US" dirty="0" smtClean="0"/>
              <a:t>were professors in medical school. You’d think they knew better.</a:t>
            </a:r>
            <a:endParaRPr lang="en-US" dirty="0"/>
          </a:p>
        </p:txBody>
      </p:sp>
      <p:sp>
        <p:nvSpPr>
          <p:cNvPr id="4" name="Slide Number Placeholder 3"/>
          <p:cNvSpPr>
            <a:spLocks noGrp="1"/>
          </p:cNvSpPr>
          <p:nvPr>
            <p:ph type="sldNum" sz="quarter" idx="10"/>
          </p:nvPr>
        </p:nvSpPr>
        <p:spPr/>
        <p:txBody>
          <a:bodyPr/>
          <a:lstStyle/>
          <a:p>
            <a:fld id="{52C46CBF-8810-5E4E-8F79-4D14F1492950}" type="slidenum">
              <a:rPr lang="en-US" smtClean="0"/>
              <a:t>44</a:t>
            </a:fld>
            <a:endParaRPr lang="en-US"/>
          </a:p>
        </p:txBody>
      </p:sp>
    </p:spTree>
    <p:extLst>
      <p:ext uri="{BB962C8B-B14F-4D97-AF65-F5344CB8AC3E}">
        <p14:creationId xmlns:p14="http://schemas.microsoft.com/office/powerpoint/2010/main" val="19531514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Never believe one lab test. My mother was diagnosed with diabetes on the basis of one sky-high reading. We got a home glucose</a:t>
            </a:r>
            <a:r>
              <a:rPr lang="en-US" baseline="0" dirty="0" smtClean="0"/>
              <a:t> meter and checked her repeatedly and never got an abnormal reading. Had to go back and convince the doctor to remove the diabetes diagnosis from her medical record.</a:t>
            </a:r>
            <a:endParaRPr lang="en-US" dirty="0"/>
          </a:p>
        </p:txBody>
      </p:sp>
      <p:sp>
        <p:nvSpPr>
          <p:cNvPr id="4" name="Slide Number Placeholder 3"/>
          <p:cNvSpPr>
            <a:spLocks noGrp="1"/>
          </p:cNvSpPr>
          <p:nvPr>
            <p:ph type="sldNum" sz="quarter" idx="10"/>
          </p:nvPr>
        </p:nvSpPr>
        <p:spPr/>
        <p:txBody>
          <a:bodyPr/>
          <a:lstStyle/>
          <a:p>
            <a:fld id="{52C46CBF-8810-5E4E-8F79-4D14F1492950}" type="slidenum">
              <a:rPr lang="en-US" smtClean="0"/>
              <a:t>45</a:t>
            </a:fld>
            <a:endParaRPr lang="en-US"/>
          </a:p>
        </p:txBody>
      </p:sp>
    </p:spTree>
    <p:extLst>
      <p:ext uri="{BB962C8B-B14F-4D97-AF65-F5344CB8AC3E}">
        <p14:creationId xmlns:p14="http://schemas.microsoft.com/office/powerpoint/2010/main" val="7104412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fMRI scan shows</a:t>
            </a:r>
            <a:r>
              <a:rPr lang="en-US" baseline="0" dirty="0" smtClean="0"/>
              <a:t> red areas in a salmon’s brain, indicating that those areas are active. </a:t>
            </a:r>
            <a:endParaRPr lang="en-US" dirty="0"/>
          </a:p>
        </p:txBody>
      </p:sp>
      <p:sp>
        <p:nvSpPr>
          <p:cNvPr id="4" name="Slide Number Placeholder 3"/>
          <p:cNvSpPr>
            <a:spLocks noGrp="1"/>
          </p:cNvSpPr>
          <p:nvPr>
            <p:ph type="sldNum" sz="quarter" idx="10"/>
          </p:nvPr>
        </p:nvSpPr>
        <p:spPr/>
        <p:txBody>
          <a:bodyPr/>
          <a:lstStyle/>
          <a:p>
            <a:fld id="{52C46CBF-8810-5E4E-8F79-4D14F1492950}" type="slidenum">
              <a:rPr lang="en-US" smtClean="0"/>
              <a:t>47</a:t>
            </a:fld>
            <a:endParaRPr lang="en-US"/>
          </a:p>
        </p:txBody>
      </p:sp>
    </p:spTree>
    <p:extLst>
      <p:ext uri="{BB962C8B-B14F-4D97-AF65-F5344CB8AC3E}">
        <p14:creationId xmlns:p14="http://schemas.microsoft.com/office/powerpoint/2010/main" val="28845767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x-ray is a CT “slice” of a patient’s chest.</a:t>
            </a:r>
            <a:r>
              <a:rPr lang="en-US" baseline="0" dirty="0" smtClean="0"/>
              <a:t> I know you’re not radiologists, but take a look and see if anything jumps out at you. </a:t>
            </a:r>
            <a:r>
              <a:rPr lang="en-US" baseline="0" dirty="0" smtClean="0"/>
              <a:t>There is a gorilla in the red box. </a:t>
            </a:r>
            <a:r>
              <a:rPr lang="en-US" dirty="0" smtClean="0"/>
              <a:t>83</a:t>
            </a:r>
            <a:r>
              <a:rPr lang="en-US" dirty="0" smtClean="0"/>
              <a:t>% of</a:t>
            </a:r>
            <a:r>
              <a:rPr lang="en-US" baseline="0" dirty="0" smtClean="0"/>
              <a:t> radiologist missed this when asked to read the x-rays looking for lung cancer</a:t>
            </a:r>
          </a:p>
          <a:p>
            <a:r>
              <a:rPr lang="en-US" baseline="0" dirty="0" smtClean="0"/>
              <a:t>Good example of </a:t>
            </a:r>
            <a:r>
              <a:rPr lang="en-US" baseline="0" dirty="0" err="1" smtClean="0"/>
              <a:t>Inattentional</a:t>
            </a:r>
            <a:r>
              <a:rPr lang="en-US" baseline="0" dirty="0" smtClean="0"/>
              <a:t> </a:t>
            </a:r>
            <a:r>
              <a:rPr lang="en-US" baseline="0" dirty="0" smtClean="0"/>
              <a:t>blindness</a:t>
            </a:r>
            <a:endParaRPr lang="en-US" dirty="0"/>
          </a:p>
        </p:txBody>
      </p:sp>
      <p:sp>
        <p:nvSpPr>
          <p:cNvPr id="4" name="Slide Number Placeholder 3"/>
          <p:cNvSpPr>
            <a:spLocks noGrp="1"/>
          </p:cNvSpPr>
          <p:nvPr>
            <p:ph type="sldNum" sz="quarter" idx="10"/>
          </p:nvPr>
        </p:nvSpPr>
        <p:spPr/>
        <p:txBody>
          <a:bodyPr/>
          <a:lstStyle/>
          <a:p>
            <a:fld id="{52C46CBF-8810-5E4E-8F79-4D14F1492950}" type="slidenum">
              <a:rPr lang="en-US" smtClean="0"/>
              <a:t>48</a:t>
            </a:fld>
            <a:endParaRPr lang="en-US"/>
          </a:p>
        </p:txBody>
      </p:sp>
    </p:spTree>
    <p:extLst>
      <p:ext uri="{BB962C8B-B14F-4D97-AF65-F5344CB8AC3E}">
        <p14:creationId xmlns:p14="http://schemas.microsoft.com/office/powerpoint/2010/main" val="25833419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Tests</a:t>
            </a:r>
            <a:r>
              <a:rPr lang="en-US" baseline="0" dirty="0" smtClean="0"/>
              <a:t> have to be interpreted using common sense.</a:t>
            </a:r>
            <a:endParaRPr lang="en-US" dirty="0"/>
          </a:p>
        </p:txBody>
      </p:sp>
      <p:sp>
        <p:nvSpPr>
          <p:cNvPr id="4" name="Slide Number Placeholder 3"/>
          <p:cNvSpPr>
            <a:spLocks noGrp="1"/>
          </p:cNvSpPr>
          <p:nvPr>
            <p:ph type="sldNum" sz="quarter" idx="10"/>
          </p:nvPr>
        </p:nvSpPr>
        <p:spPr/>
        <p:txBody>
          <a:bodyPr/>
          <a:lstStyle/>
          <a:p>
            <a:fld id="{52C46CBF-8810-5E4E-8F79-4D14F1492950}" type="slidenum">
              <a:rPr lang="en-US" smtClean="0"/>
              <a:t>49</a:t>
            </a:fld>
            <a:endParaRPr lang="en-US"/>
          </a:p>
        </p:txBody>
      </p:sp>
    </p:spTree>
    <p:extLst>
      <p:ext uri="{BB962C8B-B14F-4D97-AF65-F5344CB8AC3E}">
        <p14:creationId xmlns:p14="http://schemas.microsoft.com/office/powerpoint/2010/main" val="38490288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Patients</a:t>
            </a:r>
            <a:r>
              <a:rPr lang="en-US" baseline="0" dirty="0" smtClean="0"/>
              <a:t> who have had a stroke or brain damage may develop </a:t>
            </a:r>
            <a:r>
              <a:rPr lang="en-US" baseline="0" dirty="0" err="1" smtClean="0"/>
              <a:t>Cotard</a:t>
            </a:r>
            <a:r>
              <a:rPr lang="en-US" baseline="0" dirty="0" smtClean="0"/>
              <a:t> Delusion. They believe they are dead, and no evidence can convince them otherwise</a:t>
            </a:r>
            <a:endParaRPr lang="en-US" dirty="0"/>
          </a:p>
        </p:txBody>
      </p:sp>
      <p:sp>
        <p:nvSpPr>
          <p:cNvPr id="4" name="Slide Number Placeholder 3"/>
          <p:cNvSpPr>
            <a:spLocks noGrp="1"/>
          </p:cNvSpPr>
          <p:nvPr>
            <p:ph type="sldNum" sz="quarter" idx="10"/>
          </p:nvPr>
        </p:nvSpPr>
        <p:spPr/>
        <p:txBody>
          <a:bodyPr/>
          <a:lstStyle/>
          <a:p>
            <a:fld id="{52C46CBF-8810-5E4E-8F79-4D14F1492950}" type="slidenum">
              <a:rPr lang="en-US" smtClean="0"/>
              <a:t>50</a:t>
            </a:fld>
            <a:endParaRPr lang="en-US"/>
          </a:p>
        </p:txBody>
      </p:sp>
    </p:spTree>
    <p:extLst>
      <p:ext uri="{BB962C8B-B14F-4D97-AF65-F5344CB8AC3E}">
        <p14:creationId xmlns:p14="http://schemas.microsoft.com/office/powerpoint/2010/main" val="21762089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Screening tests are uncertain, too.</a:t>
            </a:r>
            <a:endParaRPr lang="en-US" dirty="0"/>
          </a:p>
        </p:txBody>
      </p:sp>
      <p:sp>
        <p:nvSpPr>
          <p:cNvPr id="4" name="Slide Number Placeholder 3"/>
          <p:cNvSpPr>
            <a:spLocks noGrp="1"/>
          </p:cNvSpPr>
          <p:nvPr>
            <p:ph type="sldNum" sz="quarter" idx="10"/>
          </p:nvPr>
        </p:nvSpPr>
        <p:spPr/>
        <p:txBody>
          <a:bodyPr/>
          <a:lstStyle/>
          <a:p>
            <a:fld id="{52C46CBF-8810-5E4E-8F79-4D14F1492950}" type="slidenum">
              <a:rPr lang="en-US" smtClean="0"/>
              <a:t>51</a:t>
            </a:fld>
            <a:endParaRPr lang="en-US"/>
          </a:p>
        </p:txBody>
      </p:sp>
    </p:spTree>
    <p:extLst>
      <p:ext uri="{BB962C8B-B14F-4D97-AF65-F5344CB8AC3E}">
        <p14:creationId xmlns:p14="http://schemas.microsoft.com/office/powerpoint/2010/main" val="15672863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mammogram, patient gets one of two postcards: your mammogram was normal, or please</a:t>
            </a:r>
            <a:r>
              <a:rPr lang="en-US" baseline="0" dirty="0" smtClean="0"/>
              <a:t> come back for further evaluation. If she gets the second postcard, what’s the likelihood that she actually has cancer? Which of these percentages do you think is the closest?</a:t>
            </a:r>
            <a:endParaRPr lang="en-US" dirty="0"/>
          </a:p>
        </p:txBody>
      </p:sp>
      <p:sp>
        <p:nvSpPr>
          <p:cNvPr id="4" name="Slide Number Placeholder 3"/>
          <p:cNvSpPr>
            <a:spLocks noGrp="1"/>
          </p:cNvSpPr>
          <p:nvPr>
            <p:ph type="sldNum" sz="quarter" idx="10"/>
          </p:nvPr>
        </p:nvSpPr>
        <p:spPr/>
        <p:txBody>
          <a:bodyPr/>
          <a:lstStyle/>
          <a:p>
            <a:fld id="{52C46CBF-8810-5E4E-8F79-4D14F1492950}" type="slidenum">
              <a:rPr lang="en-US" smtClean="0"/>
              <a:t>53</a:t>
            </a:fld>
            <a:endParaRPr lang="en-US"/>
          </a:p>
        </p:txBody>
      </p:sp>
    </p:spTree>
    <p:extLst>
      <p:ext uri="{BB962C8B-B14F-4D97-AF65-F5344CB8AC3E}">
        <p14:creationId xmlns:p14="http://schemas.microsoft.com/office/powerpoint/2010/main" val="3100307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graduated back in 1970. Times have changed</a:t>
            </a:r>
            <a:r>
              <a:rPr lang="en-US" baseline="0" dirty="0" smtClean="0"/>
              <a:t>. I understand this is what they’re wearing at graduations these days. Seems appropriate</a:t>
            </a:r>
          </a:p>
          <a:p>
            <a:endParaRPr lang="en-US" baseline="0" dirty="0" smtClean="0"/>
          </a:p>
        </p:txBody>
      </p:sp>
      <p:sp>
        <p:nvSpPr>
          <p:cNvPr id="4" name="Slide Number Placeholder 3"/>
          <p:cNvSpPr>
            <a:spLocks noGrp="1"/>
          </p:cNvSpPr>
          <p:nvPr>
            <p:ph type="sldNum" sz="quarter" idx="10"/>
          </p:nvPr>
        </p:nvSpPr>
        <p:spPr/>
        <p:txBody>
          <a:bodyPr/>
          <a:lstStyle/>
          <a:p>
            <a:fld id="{52C46CBF-8810-5E4E-8F79-4D14F1492950}" type="slidenum">
              <a:rPr lang="en-US" smtClean="0"/>
              <a:t>4</a:t>
            </a:fld>
            <a:endParaRPr lang="en-US"/>
          </a:p>
        </p:txBody>
      </p:sp>
    </p:spTree>
    <p:extLst>
      <p:ext uri="{BB962C8B-B14F-4D97-AF65-F5344CB8AC3E}">
        <p14:creationId xmlns:p14="http://schemas.microsoft.com/office/powerpoint/2010/main" val="22517673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correct answer is 10%. If you guessed wrong, don’t feel bad. In a survey in Germany, most doctors got</a:t>
            </a:r>
            <a:r>
              <a:rPr lang="en-US" baseline="0" dirty="0" smtClean="0"/>
              <a:t> it wrong. They were most likely to guess something around 90%</a:t>
            </a:r>
            <a:endParaRPr lang="en-US" dirty="0" smtClean="0"/>
          </a:p>
          <a:p>
            <a:endParaRPr lang="en-US" dirty="0" smtClean="0"/>
          </a:p>
          <a:p>
            <a:r>
              <a:rPr lang="en-US" dirty="0" smtClean="0"/>
              <a:t>Note</a:t>
            </a:r>
            <a:r>
              <a:rPr lang="en-US" dirty="0" smtClean="0"/>
              <a:t>: this</a:t>
            </a:r>
            <a:r>
              <a:rPr lang="en-US" baseline="0" dirty="0" smtClean="0"/>
              <a:t> is based on whole population. For women at high risk, the percentage would be greater. </a:t>
            </a:r>
          </a:p>
          <a:p>
            <a:r>
              <a:rPr lang="en-US" baseline="0" dirty="0" smtClean="0"/>
              <a:t>The numbers aren’t important but the message is: a positive screening test is not a diagnosis. </a:t>
            </a:r>
            <a:endParaRPr lang="en-US" dirty="0"/>
          </a:p>
        </p:txBody>
      </p:sp>
      <p:sp>
        <p:nvSpPr>
          <p:cNvPr id="4" name="Slide Number Placeholder 3"/>
          <p:cNvSpPr>
            <a:spLocks noGrp="1"/>
          </p:cNvSpPr>
          <p:nvPr>
            <p:ph type="sldNum" sz="quarter" idx="10"/>
          </p:nvPr>
        </p:nvSpPr>
        <p:spPr/>
        <p:txBody>
          <a:bodyPr/>
          <a:lstStyle/>
          <a:p>
            <a:fld id="{4F98F7E8-5689-5146-8B7E-7011F1AD450F}" type="slidenum">
              <a:rPr lang="en-US" smtClean="0"/>
              <a:t>54</a:t>
            </a:fld>
            <a:endParaRPr lang="en-US"/>
          </a:p>
        </p:txBody>
      </p:sp>
    </p:spTree>
    <p:extLst>
      <p:ext uri="{BB962C8B-B14F-4D97-AF65-F5344CB8AC3E}">
        <p14:creationId xmlns:p14="http://schemas.microsoft.com/office/powerpoint/2010/main" val="2124198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could biopsy</a:t>
            </a:r>
            <a:r>
              <a:rPr lang="en-US" baseline="0" dirty="0" smtClean="0"/>
              <a:t> every cell in the prostate, you might find a cancer cell or two in almost everyone.</a:t>
            </a:r>
          </a:p>
          <a:p>
            <a:endParaRPr lang="en-US" baseline="0" dirty="0" smtClean="0"/>
          </a:p>
          <a:p>
            <a:r>
              <a:rPr lang="en-US" baseline="0" dirty="0" smtClean="0"/>
              <a:t>Treatment not benign. Option of watchful waiting if the cancer is small, localized, and not an aggressive type</a:t>
            </a:r>
          </a:p>
          <a:p>
            <a:endParaRPr lang="en-US" dirty="0"/>
          </a:p>
        </p:txBody>
      </p:sp>
      <p:sp>
        <p:nvSpPr>
          <p:cNvPr id="4" name="Slide Number Placeholder 3"/>
          <p:cNvSpPr>
            <a:spLocks noGrp="1"/>
          </p:cNvSpPr>
          <p:nvPr>
            <p:ph type="sldNum" sz="quarter" idx="10"/>
          </p:nvPr>
        </p:nvSpPr>
        <p:spPr/>
        <p:txBody>
          <a:bodyPr/>
          <a:lstStyle/>
          <a:p>
            <a:fld id="{4F98F7E8-5689-5146-8B7E-7011F1AD450F}" type="slidenum">
              <a:rPr lang="en-US" smtClean="0"/>
              <a:t>57</a:t>
            </a:fld>
            <a:endParaRPr lang="en-US"/>
          </a:p>
        </p:txBody>
      </p:sp>
    </p:spTree>
    <p:extLst>
      <p:ext uri="{BB962C8B-B14F-4D97-AF65-F5344CB8AC3E}">
        <p14:creationId xmlns:p14="http://schemas.microsoft.com/office/powerpoint/2010/main" val="6822606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en-US" dirty="0" smtClean="0"/>
              <a:t>Harm: largely from</a:t>
            </a:r>
            <a:r>
              <a:rPr lang="en-US" baseline="0" dirty="0" smtClean="0"/>
              <a:t> side effects of treatment: impotence and incontinence are common.</a:t>
            </a:r>
            <a:endParaRPr lang="en-US" dirty="0"/>
          </a:p>
        </p:txBody>
      </p:sp>
      <p:sp>
        <p:nvSpPr>
          <p:cNvPr id="4" name="Slide Number Placeholder 3"/>
          <p:cNvSpPr>
            <a:spLocks noGrp="1"/>
          </p:cNvSpPr>
          <p:nvPr>
            <p:ph type="sldNum" sz="quarter" idx="10"/>
          </p:nvPr>
        </p:nvSpPr>
        <p:spPr/>
        <p:txBody>
          <a:bodyPr/>
          <a:lstStyle/>
          <a:p>
            <a:fld id="{52C46CBF-8810-5E4E-8F79-4D14F1492950}" type="slidenum">
              <a:rPr lang="en-US" smtClean="0"/>
              <a:t>58</a:t>
            </a:fld>
            <a:endParaRPr lang="en-US"/>
          </a:p>
        </p:txBody>
      </p:sp>
    </p:spTree>
    <p:extLst>
      <p:ext uri="{BB962C8B-B14F-4D97-AF65-F5344CB8AC3E}">
        <p14:creationId xmlns:p14="http://schemas.microsoft.com/office/powerpoint/2010/main" val="20183762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actual laying on of hands, listening to the lungs, looking in the ears, etc. is</a:t>
            </a:r>
            <a:r>
              <a:rPr lang="en-US" baseline="0" dirty="0" smtClean="0"/>
              <a:t> pretty much useless in patients with no symptoms. It rarely finds anything that would make a difference in the patient’s final health outcomes.</a:t>
            </a:r>
            <a:endParaRPr lang="en-US" dirty="0"/>
          </a:p>
        </p:txBody>
      </p:sp>
      <p:sp>
        <p:nvSpPr>
          <p:cNvPr id="4" name="Slide Number Placeholder 3"/>
          <p:cNvSpPr>
            <a:spLocks noGrp="1"/>
          </p:cNvSpPr>
          <p:nvPr>
            <p:ph type="sldNum" sz="quarter" idx="10"/>
          </p:nvPr>
        </p:nvSpPr>
        <p:spPr/>
        <p:txBody>
          <a:bodyPr/>
          <a:lstStyle/>
          <a:p>
            <a:fld id="{52C46CBF-8810-5E4E-8F79-4D14F1492950}" type="slidenum">
              <a:rPr lang="en-US" smtClean="0"/>
              <a:t>59</a:t>
            </a:fld>
            <a:endParaRPr lang="en-US"/>
          </a:p>
        </p:txBody>
      </p:sp>
    </p:spTree>
    <p:extLst>
      <p:ext uri="{BB962C8B-B14F-4D97-AF65-F5344CB8AC3E}">
        <p14:creationId xmlns:p14="http://schemas.microsoft.com/office/powerpoint/2010/main" val="18746269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SNP = single nucleotide polymorphism</a:t>
            </a:r>
          </a:p>
          <a:p>
            <a:r>
              <a:rPr lang="en-US" dirty="0" smtClean="0"/>
              <a:t>Just because you have the gene for</a:t>
            </a:r>
            <a:r>
              <a:rPr lang="en-US" baseline="0" dirty="0" smtClean="0"/>
              <a:t> a disease doesn’t mean you will develop that disease. It depends on whether the gene is expressed.</a:t>
            </a:r>
            <a:endParaRPr lang="en-US" dirty="0"/>
          </a:p>
        </p:txBody>
      </p:sp>
      <p:sp>
        <p:nvSpPr>
          <p:cNvPr id="4" name="Slide Number Placeholder 3"/>
          <p:cNvSpPr>
            <a:spLocks noGrp="1"/>
          </p:cNvSpPr>
          <p:nvPr>
            <p:ph type="sldNum" sz="quarter" idx="10"/>
          </p:nvPr>
        </p:nvSpPr>
        <p:spPr/>
        <p:txBody>
          <a:bodyPr/>
          <a:lstStyle/>
          <a:p>
            <a:fld id="{52C46CBF-8810-5E4E-8F79-4D14F1492950}" type="slidenum">
              <a:rPr lang="en-US" smtClean="0"/>
              <a:t>60</a:t>
            </a:fld>
            <a:endParaRPr lang="en-US"/>
          </a:p>
        </p:txBody>
      </p:sp>
    </p:spTree>
    <p:extLst>
      <p:ext uri="{BB962C8B-B14F-4D97-AF65-F5344CB8AC3E}">
        <p14:creationId xmlns:p14="http://schemas.microsoft.com/office/powerpoint/2010/main" val="3334315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diagnostic process is uncertain. Tests are not the most important factor. 70% of dx made on history alone,</a:t>
            </a:r>
            <a:r>
              <a:rPr lang="en-US" baseline="0" dirty="0" smtClean="0"/>
              <a:t> 20% more from PE, last 10% from tests</a:t>
            </a:r>
            <a:endParaRPr lang="en-US" dirty="0"/>
          </a:p>
        </p:txBody>
      </p:sp>
      <p:sp>
        <p:nvSpPr>
          <p:cNvPr id="4" name="Slide Number Placeholder 3"/>
          <p:cNvSpPr>
            <a:spLocks noGrp="1"/>
          </p:cNvSpPr>
          <p:nvPr>
            <p:ph type="sldNum" sz="quarter" idx="10"/>
          </p:nvPr>
        </p:nvSpPr>
        <p:spPr/>
        <p:txBody>
          <a:bodyPr/>
          <a:lstStyle/>
          <a:p>
            <a:fld id="{52C46CBF-8810-5E4E-8F79-4D14F1492950}" type="slidenum">
              <a:rPr lang="en-US" smtClean="0"/>
              <a:t>62</a:t>
            </a:fld>
            <a:endParaRPr lang="en-US"/>
          </a:p>
        </p:txBody>
      </p:sp>
    </p:spTree>
    <p:extLst>
      <p:ext uri="{BB962C8B-B14F-4D97-AF65-F5344CB8AC3E}">
        <p14:creationId xmlns:p14="http://schemas.microsoft.com/office/powerpoint/2010/main" val="9990016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 we can’t arrive at a diagnosis</a:t>
            </a:r>
            <a:r>
              <a:rPr lang="en-US" baseline="0" dirty="0" smtClean="0"/>
              <a:t> until autopsy. That’s why they say  pathologists are best diagnosticians, but only after it’s too late.</a:t>
            </a:r>
            <a:endParaRPr lang="en-US" dirty="0"/>
          </a:p>
        </p:txBody>
      </p:sp>
      <p:sp>
        <p:nvSpPr>
          <p:cNvPr id="4" name="Slide Number Placeholder 3"/>
          <p:cNvSpPr>
            <a:spLocks noGrp="1"/>
          </p:cNvSpPr>
          <p:nvPr>
            <p:ph type="sldNum" sz="quarter" idx="10"/>
          </p:nvPr>
        </p:nvSpPr>
        <p:spPr/>
        <p:txBody>
          <a:bodyPr/>
          <a:lstStyle/>
          <a:p>
            <a:fld id="{52C46CBF-8810-5E4E-8F79-4D14F1492950}" type="slidenum">
              <a:rPr lang="en-US" smtClean="0"/>
              <a:t>63</a:t>
            </a:fld>
            <a:endParaRPr lang="en-US"/>
          </a:p>
        </p:txBody>
      </p:sp>
    </p:spTree>
    <p:extLst>
      <p:ext uri="{BB962C8B-B14F-4D97-AF65-F5344CB8AC3E}">
        <p14:creationId xmlns:p14="http://schemas.microsoft.com/office/powerpoint/2010/main" val="41179203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Alzheimer’s can’t be definitively diagnosed until autopsy.</a:t>
            </a:r>
          </a:p>
          <a:p>
            <a:r>
              <a:rPr lang="en-US" dirty="0" err="1" smtClean="0"/>
              <a:t>Lithopedion</a:t>
            </a:r>
            <a:r>
              <a:rPr lang="en-US" dirty="0" smtClean="0"/>
              <a:t> – instead of being born, baby remains in abdomen and calcifies.</a:t>
            </a:r>
            <a:r>
              <a:rPr lang="en-US" baseline="0" dirty="0" smtClean="0"/>
              <a:t> Sometimes these calcified fetuses are surgically removed as long as 40 years after the pregnancy.</a:t>
            </a:r>
          </a:p>
          <a:p>
            <a:r>
              <a:rPr lang="en-US" baseline="0" dirty="0" smtClean="0"/>
              <a:t>Sometimes even autopsy doesn’t find a definite cause.</a:t>
            </a:r>
            <a:endParaRPr lang="en-US" dirty="0"/>
          </a:p>
        </p:txBody>
      </p:sp>
      <p:sp>
        <p:nvSpPr>
          <p:cNvPr id="4" name="Slide Number Placeholder 3"/>
          <p:cNvSpPr>
            <a:spLocks noGrp="1"/>
          </p:cNvSpPr>
          <p:nvPr>
            <p:ph type="sldNum" sz="quarter" idx="10"/>
          </p:nvPr>
        </p:nvSpPr>
        <p:spPr/>
        <p:txBody>
          <a:bodyPr/>
          <a:lstStyle/>
          <a:p>
            <a:fld id="{52C46CBF-8810-5E4E-8F79-4D14F1492950}" type="slidenum">
              <a:rPr lang="en-US" smtClean="0"/>
              <a:t>64</a:t>
            </a:fld>
            <a:endParaRPr lang="en-US"/>
          </a:p>
        </p:txBody>
      </p:sp>
    </p:spTree>
    <p:extLst>
      <p:ext uri="{BB962C8B-B14F-4D97-AF65-F5344CB8AC3E}">
        <p14:creationId xmlns:p14="http://schemas.microsoft.com/office/powerpoint/2010/main" val="19501103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There’s a blood test for RA, and you might think diagnosis would be a simple matter of doing the test</a:t>
            </a:r>
            <a:r>
              <a:rPr lang="en-US" dirty="0" smtClean="0"/>
              <a:t>. But it’s only positive in 70-80% of RA</a:t>
            </a:r>
            <a:r>
              <a:rPr lang="en-US" baseline="0" dirty="0" smtClean="0"/>
              <a:t> patients and it may not appear until late in the course of the disease. Lots of other things can give false positive results.</a:t>
            </a:r>
            <a:endParaRPr lang="en-US" dirty="0"/>
          </a:p>
        </p:txBody>
      </p:sp>
      <p:sp>
        <p:nvSpPr>
          <p:cNvPr id="4" name="Slide Number Placeholder 3"/>
          <p:cNvSpPr>
            <a:spLocks noGrp="1"/>
          </p:cNvSpPr>
          <p:nvPr>
            <p:ph type="sldNum" sz="quarter" idx="10"/>
          </p:nvPr>
        </p:nvSpPr>
        <p:spPr/>
        <p:txBody>
          <a:bodyPr/>
          <a:lstStyle/>
          <a:p>
            <a:fld id="{52C46CBF-8810-5E4E-8F79-4D14F1492950}" type="slidenum">
              <a:rPr lang="en-US" smtClean="0"/>
              <a:t>65</a:t>
            </a:fld>
            <a:endParaRPr lang="en-US"/>
          </a:p>
        </p:txBody>
      </p:sp>
    </p:spTree>
    <p:extLst>
      <p:ext uri="{BB962C8B-B14F-4D97-AF65-F5344CB8AC3E}">
        <p14:creationId xmlns:p14="http://schemas.microsoft.com/office/powerpoint/2010/main" val="22956331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 is diagnosed if 4 or more of these are present and have been present</a:t>
            </a:r>
            <a:r>
              <a:rPr lang="en-US" baseline="0" dirty="0" smtClean="0"/>
              <a:t> for long enough.</a:t>
            </a:r>
            <a:endParaRPr lang="en-US" dirty="0"/>
          </a:p>
        </p:txBody>
      </p:sp>
      <p:sp>
        <p:nvSpPr>
          <p:cNvPr id="4" name="Slide Number Placeholder 3"/>
          <p:cNvSpPr>
            <a:spLocks noGrp="1"/>
          </p:cNvSpPr>
          <p:nvPr>
            <p:ph type="sldNum" sz="quarter" idx="10"/>
          </p:nvPr>
        </p:nvSpPr>
        <p:spPr/>
        <p:txBody>
          <a:bodyPr/>
          <a:lstStyle/>
          <a:p>
            <a:fld id="{52C46CBF-8810-5E4E-8F79-4D14F1492950}" type="slidenum">
              <a:rPr lang="en-US" smtClean="0"/>
              <a:t>66</a:t>
            </a:fld>
            <a:endParaRPr lang="en-US"/>
          </a:p>
        </p:txBody>
      </p:sp>
    </p:spTree>
    <p:extLst>
      <p:ext uri="{BB962C8B-B14F-4D97-AF65-F5344CB8AC3E}">
        <p14:creationId xmlns:p14="http://schemas.microsoft.com/office/powerpoint/2010/main" val="764297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I’m on the subject of med school graduation, I’d like to share this with you. </a:t>
            </a:r>
          </a:p>
          <a:p>
            <a:r>
              <a:rPr lang="en-US" dirty="0" smtClean="0"/>
              <a:t>I like to think I helped bring this</a:t>
            </a:r>
            <a:r>
              <a:rPr lang="en-US" baseline="0" dirty="0" smtClean="0"/>
              <a:t> about.</a:t>
            </a:r>
            <a:endParaRPr lang="en-US" dirty="0"/>
          </a:p>
        </p:txBody>
      </p:sp>
      <p:sp>
        <p:nvSpPr>
          <p:cNvPr id="4" name="Slide Number Placeholder 3"/>
          <p:cNvSpPr>
            <a:spLocks noGrp="1"/>
          </p:cNvSpPr>
          <p:nvPr>
            <p:ph type="sldNum" sz="quarter" idx="10"/>
          </p:nvPr>
        </p:nvSpPr>
        <p:spPr/>
        <p:txBody>
          <a:bodyPr/>
          <a:lstStyle/>
          <a:p>
            <a:fld id="{52C46CBF-8810-5E4E-8F79-4D14F1492950}" type="slidenum">
              <a:rPr lang="en-US" smtClean="0"/>
              <a:t>5</a:t>
            </a:fld>
            <a:endParaRPr lang="en-US"/>
          </a:p>
        </p:txBody>
      </p:sp>
    </p:spTree>
    <p:extLst>
      <p:ext uri="{BB962C8B-B14F-4D97-AF65-F5344CB8AC3E}">
        <p14:creationId xmlns:p14="http://schemas.microsoft.com/office/powerpoint/2010/main" val="38418193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b</a:t>
            </a:r>
            <a:r>
              <a:rPr lang="en-US" dirty="0" smtClean="0"/>
              <a:t>efore a diagnosis of RA is made, all of these</a:t>
            </a:r>
            <a:r>
              <a:rPr lang="en-US" baseline="0" dirty="0" smtClean="0"/>
              <a:t> must be ruled out.</a:t>
            </a:r>
            <a:endParaRPr lang="en-US" dirty="0"/>
          </a:p>
        </p:txBody>
      </p:sp>
      <p:sp>
        <p:nvSpPr>
          <p:cNvPr id="4" name="Slide Number Placeholder 3"/>
          <p:cNvSpPr>
            <a:spLocks noGrp="1"/>
          </p:cNvSpPr>
          <p:nvPr>
            <p:ph type="sldNum" sz="quarter" idx="10"/>
          </p:nvPr>
        </p:nvSpPr>
        <p:spPr/>
        <p:txBody>
          <a:bodyPr/>
          <a:lstStyle/>
          <a:p>
            <a:fld id="{52C46CBF-8810-5E4E-8F79-4D14F1492950}" type="slidenum">
              <a:rPr lang="en-US" smtClean="0"/>
              <a:t>67</a:t>
            </a:fld>
            <a:endParaRPr lang="en-US"/>
          </a:p>
        </p:txBody>
      </p:sp>
    </p:spTree>
    <p:extLst>
      <p:ext uri="{BB962C8B-B14F-4D97-AF65-F5344CB8AC3E}">
        <p14:creationId xmlns:p14="http://schemas.microsoft.com/office/powerpoint/2010/main" val="3561090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important to understand S,</a:t>
            </a:r>
            <a:r>
              <a:rPr lang="en-US" baseline="0" dirty="0" smtClean="0"/>
              <a:t> S, and PV.</a:t>
            </a:r>
          </a:p>
          <a:p>
            <a:r>
              <a:rPr lang="en-US" dirty="0" smtClean="0"/>
              <a:t>A press</a:t>
            </a:r>
            <a:r>
              <a:rPr lang="en-US" baseline="0" dirty="0" smtClean="0"/>
              <a:t> release announced a new test for Alzheimer’s that was </a:t>
            </a:r>
            <a:r>
              <a:rPr lang="en-US" dirty="0" smtClean="0"/>
              <a:t>Positive in 87% = sensitivity</a:t>
            </a:r>
          </a:p>
          <a:p>
            <a:r>
              <a:rPr lang="en-US" dirty="0" smtClean="0"/>
              <a:t>Negative</a:t>
            </a:r>
            <a:r>
              <a:rPr lang="en-US" baseline="0" dirty="0" smtClean="0"/>
              <a:t> in 85% = specificity</a:t>
            </a:r>
          </a:p>
          <a:p>
            <a:endParaRPr lang="en-US" baseline="0" dirty="0" smtClean="0"/>
          </a:p>
          <a:p>
            <a:r>
              <a:rPr lang="en-US" baseline="0" dirty="0" smtClean="0"/>
              <a:t>You have to know the prevalence of the condition in the population being studied</a:t>
            </a:r>
          </a:p>
          <a:p>
            <a:r>
              <a:rPr lang="en-US" baseline="0" dirty="0" smtClean="0"/>
              <a:t>Positive predictive value 24%</a:t>
            </a:r>
          </a:p>
          <a:p>
            <a:r>
              <a:rPr lang="en-US" baseline="0" dirty="0" smtClean="0"/>
              <a:t>Negative predictive value 99%</a:t>
            </a:r>
          </a:p>
          <a:p>
            <a:r>
              <a:rPr lang="en-US" baseline="0" dirty="0" smtClean="0"/>
              <a:t>So this test would be good at ruling OUT Alzheimer’s, but it wouldn’t be good at ruling it IN.</a:t>
            </a:r>
          </a:p>
          <a:p>
            <a:r>
              <a:rPr lang="en-US" baseline="0" dirty="0" smtClean="0"/>
              <a:t>Screening tests are much more accurate for diseases with high prevalence</a:t>
            </a:r>
          </a:p>
        </p:txBody>
      </p:sp>
      <p:sp>
        <p:nvSpPr>
          <p:cNvPr id="4" name="Slide Number Placeholder 3"/>
          <p:cNvSpPr>
            <a:spLocks noGrp="1"/>
          </p:cNvSpPr>
          <p:nvPr>
            <p:ph type="sldNum" sz="quarter" idx="10"/>
          </p:nvPr>
        </p:nvSpPr>
        <p:spPr/>
        <p:txBody>
          <a:bodyPr/>
          <a:lstStyle/>
          <a:p>
            <a:fld id="{4F98F7E8-5689-5146-8B7E-7011F1AD450F}" type="slidenum">
              <a:rPr lang="en-US" smtClean="0"/>
              <a:t>68</a:t>
            </a:fld>
            <a:endParaRPr lang="en-US"/>
          </a:p>
        </p:txBody>
      </p:sp>
    </p:spTree>
    <p:extLst>
      <p:ext uri="{BB962C8B-B14F-4D97-AF65-F5344CB8AC3E}">
        <p14:creationId xmlns:p14="http://schemas.microsoft.com/office/powerpoint/2010/main" val="24228651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 example of a doctor’s thinking process using pre and post test probabilities</a:t>
            </a:r>
            <a:r>
              <a:rPr lang="en-US" dirty="0" smtClean="0"/>
              <a:t>. </a:t>
            </a:r>
            <a:endParaRPr lang="en-US" dirty="0" smtClean="0"/>
          </a:p>
          <a:p>
            <a:r>
              <a:rPr lang="en-US" dirty="0" smtClean="0"/>
              <a:t>It’s important to determine whether it is infection (septic arthritis</a:t>
            </a:r>
            <a:r>
              <a:rPr lang="en-US" dirty="0" smtClean="0"/>
              <a:t>)</a:t>
            </a:r>
            <a:r>
              <a:rPr lang="en-US" baseline="0" dirty="0" smtClean="0"/>
              <a:t> versus</a:t>
            </a:r>
            <a:r>
              <a:rPr lang="en-US" dirty="0" smtClean="0"/>
              <a:t> </a:t>
            </a:r>
            <a:r>
              <a:rPr lang="en-US" dirty="0" smtClean="0"/>
              <a:t>something like trauma</a:t>
            </a:r>
            <a:r>
              <a:rPr lang="en-US" baseline="0" dirty="0" smtClean="0"/>
              <a:t> or</a:t>
            </a:r>
            <a:r>
              <a:rPr lang="en-US" dirty="0" smtClean="0"/>
              <a:t> arthritis.</a:t>
            </a:r>
          </a:p>
          <a:p>
            <a:r>
              <a:rPr lang="en-US" dirty="0" smtClean="0"/>
              <a:t>Septic arthritis requires IV antibiotics. If not treated,</a:t>
            </a:r>
            <a:r>
              <a:rPr lang="en-US" baseline="0" dirty="0" smtClean="0"/>
              <a:t> permanently  damage the </a:t>
            </a:r>
            <a:r>
              <a:rPr lang="en-US" baseline="0" dirty="0" smtClean="0"/>
              <a:t>joint.</a:t>
            </a:r>
          </a:p>
          <a:p>
            <a:r>
              <a:rPr lang="en-US" baseline="0" dirty="0" smtClean="0"/>
              <a:t>Of all patients coming into an ER with those symptoms, 18% turn out to have an infection.</a:t>
            </a:r>
          </a:p>
          <a:p>
            <a:r>
              <a:rPr lang="en-US" baseline="0" dirty="0" smtClean="0"/>
              <a:t>Testing the fluid for white blood cells can raise the likelihood to 63% or lower it to 7%</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2C46CBF-8810-5E4E-8F79-4D14F1492950}" type="slidenum">
              <a:rPr lang="en-US" smtClean="0"/>
              <a:t>70</a:t>
            </a:fld>
            <a:endParaRPr lang="en-US"/>
          </a:p>
        </p:txBody>
      </p:sp>
    </p:spTree>
    <p:extLst>
      <p:ext uri="{BB962C8B-B14F-4D97-AF65-F5344CB8AC3E}">
        <p14:creationId xmlns:p14="http://schemas.microsoft.com/office/powerpoint/2010/main" val="34921876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Psychiatry</a:t>
            </a:r>
            <a:r>
              <a:rPr lang="en-US" baseline="0" dirty="0" smtClean="0"/>
              <a:t> is the most uncertain field of medicine, and the DSM makes it even more uncertain. DSM uses these 5 axes. I’ve included examples of each.</a:t>
            </a:r>
            <a:endParaRPr lang="en-US" dirty="0"/>
          </a:p>
        </p:txBody>
      </p:sp>
      <p:sp>
        <p:nvSpPr>
          <p:cNvPr id="4" name="Slide Number Placeholder 3"/>
          <p:cNvSpPr>
            <a:spLocks noGrp="1"/>
          </p:cNvSpPr>
          <p:nvPr>
            <p:ph type="sldNum" sz="quarter" idx="10"/>
          </p:nvPr>
        </p:nvSpPr>
        <p:spPr/>
        <p:txBody>
          <a:bodyPr/>
          <a:lstStyle/>
          <a:p>
            <a:fld id="{52C46CBF-8810-5E4E-8F79-4D14F1492950}" type="slidenum">
              <a:rPr lang="en-US" smtClean="0"/>
              <a:t>71</a:t>
            </a:fld>
            <a:endParaRPr lang="en-US"/>
          </a:p>
        </p:txBody>
      </p:sp>
    </p:spTree>
    <p:extLst>
      <p:ext uri="{BB962C8B-B14F-4D97-AF65-F5344CB8AC3E}">
        <p14:creationId xmlns:p14="http://schemas.microsoft.com/office/powerpoint/2010/main" val="26532607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typical DSM diagnosis with appropriate codes.</a:t>
            </a:r>
            <a:endParaRPr lang="en-US" dirty="0"/>
          </a:p>
        </p:txBody>
      </p:sp>
      <p:sp>
        <p:nvSpPr>
          <p:cNvPr id="4" name="Slide Number Placeholder 3"/>
          <p:cNvSpPr>
            <a:spLocks noGrp="1"/>
          </p:cNvSpPr>
          <p:nvPr>
            <p:ph type="sldNum" sz="quarter" idx="10"/>
          </p:nvPr>
        </p:nvSpPr>
        <p:spPr/>
        <p:txBody>
          <a:bodyPr/>
          <a:lstStyle/>
          <a:p>
            <a:fld id="{52C46CBF-8810-5E4E-8F79-4D14F1492950}" type="slidenum">
              <a:rPr lang="en-US" smtClean="0"/>
              <a:t>72</a:t>
            </a:fld>
            <a:endParaRPr lang="en-US"/>
          </a:p>
        </p:txBody>
      </p:sp>
    </p:spTree>
    <p:extLst>
      <p:ext uri="{BB962C8B-B14F-4D97-AF65-F5344CB8AC3E}">
        <p14:creationId xmlns:p14="http://schemas.microsoft.com/office/powerpoint/2010/main" val="41408288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DSM has been widely criticized.</a:t>
            </a:r>
            <a:endParaRPr lang="en-US" dirty="0"/>
          </a:p>
        </p:txBody>
      </p:sp>
      <p:sp>
        <p:nvSpPr>
          <p:cNvPr id="4" name="Slide Number Placeholder 3"/>
          <p:cNvSpPr>
            <a:spLocks noGrp="1"/>
          </p:cNvSpPr>
          <p:nvPr>
            <p:ph type="sldNum" sz="quarter" idx="10"/>
          </p:nvPr>
        </p:nvSpPr>
        <p:spPr/>
        <p:txBody>
          <a:bodyPr/>
          <a:lstStyle/>
          <a:p>
            <a:fld id="{52C46CBF-8810-5E4E-8F79-4D14F1492950}" type="slidenum">
              <a:rPr lang="en-US" smtClean="0"/>
              <a:t>73</a:t>
            </a:fld>
            <a:endParaRPr lang="en-US"/>
          </a:p>
        </p:txBody>
      </p:sp>
    </p:spTree>
    <p:extLst>
      <p:ext uri="{BB962C8B-B14F-4D97-AF65-F5344CB8AC3E}">
        <p14:creationId xmlns:p14="http://schemas.microsoft.com/office/powerpoint/2010/main" val="4156466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RCT= randomized</a:t>
            </a:r>
            <a:r>
              <a:rPr lang="en-US" baseline="0" dirty="0" smtClean="0"/>
              <a:t> controlled trial</a:t>
            </a:r>
            <a:endParaRPr lang="en-US" dirty="0"/>
          </a:p>
        </p:txBody>
      </p:sp>
      <p:sp>
        <p:nvSpPr>
          <p:cNvPr id="4" name="Slide Number Placeholder 3"/>
          <p:cNvSpPr>
            <a:spLocks noGrp="1"/>
          </p:cNvSpPr>
          <p:nvPr>
            <p:ph type="sldNum" sz="quarter" idx="10"/>
          </p:nvPr>
        </p:nvSpPr>
        <p:spPr/>
        <p:txBody>
          <a:bodyPr/>
          <a:lstStyle/>
          <a:p>
            <a:fld id="{52C46CBF-8810-5E4E-8F79-4D14F1492950}" type="slidenum">
              <a:rPr lang="en-US" smtClean="0"/>
              <a:t>74</a:t>
            </a:fld>
            <a:endParaRPr lang="en-US"/>
          </a:p>
        </p:txBody>
      </p:sp>
    </p:spTree>
    <p:extLst>
      <p:ext uri="{BB962C8B-B14F-4D97-AF65-F5344CB8AC3E}">
        <p14:creationId xmlns:p14="http://schemas.microsoft.com/office/powerpoint/2010/main" val="17097468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r>
              <a:rPr lang="en-US" dirty="0" smtClean="0"/>
              <a:t>Analysis</a:t>
            </a:r>
            <a:r>
              <a:rPr lang="en-US" baseline="0" dirty="0" smtClean="0"/>
              <a:t> paralysis </a:t>
            </a:r>
            <a:r>
              <a:rPr lang="en-US" dirty="0" smtClean="0"/>
              <a:t>coined </a:t>
            </a:r>
            <a:r>
              <a:rPr lang="en-US" dirty="0" smtClean="0"/>
              <a:t>by </a:t>
            </a:r>
            <a:r>
              <a:rPr lang="en-US" dirty="0" err="1" smtClean="0"/>
              <a:t>Marya</a:t>
            </a:r>
            <a:r>
              <a:rPr lang="en-US" dirty="0" smtClean="0"/>
              <a:t> </a:t>
            </a:r>
            <a:r>
              <a:rPr lang="en-US" dirty="0" err="1" smtClean="0"/>
              <a:t>Zilberberg</a:t>
            </a:r>
            <a:r>
              <a:rPr lang="en-US" dirty="0" smtClean="0"/>
              <a:t>?</a:t>
            </a:r>
            <a:endParaRPr lang="en-US" dirty="0"/>
          </a:p>
        </p:txBody>
      </p:sp>
      <p:sp>
        <p:nvSpPr>
          <p:cNvPr id="4" name="Slide Number Placeholder 3"/>
          <p:cNvSpPr>
            <a:spLocks noGrp="1"/>
          </p:cNvSpPr>
          <p:nvPr>
            <p:ph type="sldNum" sz="quarter" idx="10"/>
          </p:nvPr>
        </p:nvSpPr>
        <p:spPr/>
        <p:txBody>
          <a:bodyPr/>
          <a:lstStyle/>
          <a:p>
            <a:fld id="{52C46CBF-8810-5E4E-8F79-4D14F1492950}" type="slidenum">
              <a:rPr lang="en-US" smtClean="0"/>
              <a:t>76</a:t>
            </a:fld>
            <a:endParaRPr lang="en-US"/>
          </a:p>
        </p:txBody>
      </p:sp>
    </p:spTree>
    <p:extLst>
      <p:ext uri="{BB962C8B-B14F-4D97-AF65-F5344CB8AC3E}">
        <p14:creationId xmlns:p14="http://schemas.microsoft.com/office/powerpoint/2010/main" val="27821859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efore</a:t>
            </a:r>
            <a:r>
              <a:rPr lang="en-US" dirty="0" smtClean="0"/>
              <a:t> </a:t>
            </a:r>
            <a:r>
              <a:rPr lang="en-US" dirty="0" smtClean="0"/>
              <a:t>the patient</a:t>
            </a:r>
            <a:r>
              <a:rPr lang="en-US" baseline="0" dirty="0" smtClean="0"/>
              <a:t> bleeds to death</a:t>
            </a:r>
          </a:p>
          <a:p>
            <a:r>
              <a:rPr lang="en-US" dirty="0" smtClean="0"/>
              <a:t>They must have a lot of self- confidence to do what they do…</a:t>
            </a:r>
            <a:endParaRPr lang="en-US" dirty="0"/>
          </a:p>
        </p:txBody>
      </p:sp>
      <p:sp>
        <p:nvSpPr>
          <p:cNvPr id="4" name="Slide Number Placeholder 3"/>
          <p:cNvSpPr>
            <a:spLocks noGrp="1"/>
          </p:cNvSpPr>
          <p:nvPr>
            <p:ph type="sldNum" sz="quarter" idx="10"/>
          </p:nvPr>
        </p:nvSpPr>
        <p:spPr/>
        <p:txBody>
          <a:bodyPr/>
          <a:lstStyle/>
          <a:p>
            <a:fld id="{52C46CBF-8810-5E4E-8F79-4D14F1492950}" type="slidenum">
              <a:rPr lang="en-US" smtClean="0"/>
              <a:t>77</a:t>
            </a:fld>
            <a:endParaRPr lang="en-US"/>
          </a:p>
        </p:txBody>
      </p:sp>
    </p:spTree>
    <p:extLst>
      <p:ext uri="{BB962C8B-B14F-4D97-AF65-F5344CB8AC3E}">
        <p14:creationId xmlns:p14="http://schemas.microsoft.com/office/powerpoint/2010/main" val="10185108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not too much confidence</a:t>
            </a:r>
            <a:endParaRPr lang="en-US" dirty="0"/>
          </a:p>
        </p:txBody>
      </p:sp>
      <p:sp>
        <p:nvSpPr>
          <p:cNvPr id="4" name="Slide Number Placeholder 3"/>
          <p:cNvSpPr>
            <a:spLocks noGrp="1"/>
          </p:cNvSpPr>
          <p:nvPr>
            <p:ph type="sldNum" sz="quarter" idx="10"/>
          </p:nvPr>
        </p:nvSpPr>
        <p:spPr/>
        <p:txBody>
          <a:bodyPr/>
          <a:lstStyle/>
          <a:p>
            <a:fld id="{52C46CBF-8810-5E4E-8F79-4D14F1492950}" type="slidenum">
              <a:rPr lang="en-US" smtClean="0"/>
              <a:t>78</a:t>
            </a:fld>
            <a:endParaRPr lang="en-US"/>
          </a:p>
        </p:txBody>
      </p:sp>
    </p:spTree>
    <p:extLst>
      <p:ext uri="{BB962C8B-B14F-4D97-AF65-F5344CB8AC3E}">
        <p14:creationId xmlns:p14="http://schemas.microsoft.com/office/powerpoint/2010/main" val="3602158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medical</a:t>
            </a:r>
            <a:r>
              <a:rPr lang="en-US" baseline="0" dirty="0" smtClean="0"/>
              <a:t> history consists of these components</a:t>
            </a:r>
            <a:endParaRPr lang="en-US" dirty="0"/>
          </a:p>
        </p:txBody>
      </p:sp>
      <p:sp>
        <p:nvSpPr>
          <p:cNvPr id="4" name="Slide Number Placeholder 3"/>
          <p:cNvSpPr>
            <a:spLocks noGrp="1"/>
          </p:cNvSpPr>
          <p:nvPr>
            <p:ph type="sldNum" sz="quarter" idx="10"/>
          </p:nvPr>
        </p:nvSpPr>
        <p:spPr/>
        <p:txBody>
          <a:bodyPr/>
          <a:lstStyle/>
          <a:p>
            <a:fld id="{52C46CBF-8810-5E4E-8F79-4D14F1492950}" type="slidenum">
              <a:rPr lang="en-US" smtClean="0"/>
              <a:t>9</a:t>
            </a:fld>
            <a:endParaRPr lang="en-US"/>
          </a:p>
        </p:txBody>
      </p:sp>
    </p:spTree>
    <p:extLst>
      <p:ext uri="{BB962C8B-B14F-4D97-AF65-F5344CB8AC3E}">
        <p14:creationId xmlns:p14="http://schemas.microsoft.com/office/powerpoint/2010/main" val="27217691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centuries</a:t>
            </a:r>
            <a:r>
              <a:rPr lang="en-US" baseline="0" dirty="0" smtClean="0"/>
              <a:t> doctors believed bloodletting saved lives. In reality, they were killing patients.</a:t>
            </a:r>
          </a:p>
          <a:p>
            <a:r>
              <a:rPr lang="en-US" baseline="0" dirty="0" smtClean="0"/>
              <a:t>For decades we routinely did episiotomies when we delivered babies. We thought it reduced pressure on the baby’s head and we thought  a controlled cut was easier to repair than an uncontrolled laceration. Neither was true. We  aren’t doing them routinely any more.</a:t>
            </a:r>
          </a:p>
          <a:p>
            <a:r>
              <a:rPr lang="en-US" baseline="0" dirty="0" smtClean="0"/>
              <a:t>We thought radical mastectomies would prevent metastases. They don’t. Because cancer cells have already spread to other parts of the body. Now we do simple mastectomies or lumpectomies</a:t>
            </a:r>
            <a:endParaRPr lang="en-US" dirty="0" smtClean="0"/>
          </a:p>
          <a:p>
            <a:endParaRPr lang="en-US" dirty="0"/>
          </a:p>
        </p:txBody>
      </p:sp>
      <p:sp>
        <p:nvSpPr>
          <p:cNvPr id="4" name="Slide Number Placeholder 3"/>
          <p:cNvSpPr>
            <a:spLocks noGrp="1"/>
          </p:cNvSpPr>
          <p:nvPr>
            <p:ph type="sldNum" sz="quarter" idx="10"/>
          </p:nvPr>
        </p:nvSpPr>
        <p:spPr/>
        <p:txBody>
          <a:bodyPr/>
          <a:lstStyle/>
          <a:p>
            <a:fld id="{52C46CBF-8810-5E4E-8F79-4D14F1492950}" type="slidenum">
              <a:rPr lang="en-US" smtClean="0"/>
              <a:t>80</a:t>
            </a:fld>
            <a:endParaRPr lang="en-US"/>
          </a:p>
        </p:txBody>
      </p:sp>
    </p:spTree>
    <p:extLst>
      <p:ext uri="{BB962C8B-B14F-4D97-AF65-F5344CB8AC3E}">
        <p14:creationId xmlns:p14="http://schemas.microsoft.com/office/powerpoint/2010/main" val="8963534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sample from</a:t>
            </a:r>
            <a:r>
              <a:rPr lang="en-US" baseline="0" dirty="0" smtClean="0"/>
              <a:t> the infected area is swabbed on a culture plate and incubated. Bacteria grow all over the plate. The white discs are impregnated with different antibiotics. The one that kills off the largest area of bacteria is the one that will work best for the patient.</a:t>
            </a:r>
            <a:endParaRPr lang="en-US" dirty="0"/>
          </a:p>
        </p:txBody>
      </p:sp>
      <p:sp>
        <p:nvSpPr>
          <p:cNvPr id="4" name="Slide Number Placeholder 3"/>
          <p:cNvSpPr>
            <a:spLocks noGrp="1"/>
          </p:cNvSpPr>
          <p:nvPr>
            <p:ph type="sldNum" sz="quarter" idx="10"/>
          </p:nvPr>
        </p:nvSpPr>
        <p:spPr/>
        <p:txBody>
          <a:bodyPr/>
          <a:lstStyle/>
          <a:p>
            <a:fld id="{52C46CBF-8810-5E4E-8F79-4D14F1492950}" type="slidenum">
              <a:rPr lang="en-US" smtClean="0"/>
              <a:t>82</a:t>
            </a:fld>
            <a:endParaRPr lang="en-US"/>
          </a:p>
        </p:txBody>
      </p:sp>
    </p:spTree>
    <p:extLst>
      <p:ext uri="{BB962C8B-B14F-4D97-AF65-F5344CB8AC3E}">
        <p14:creationId xmlns:p14="http://schemas.microsoft.com/office/powerpoint/2010/main" val="362195975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46CBF-8810-5E4E-8F79-4D14F1492950}" type="slidenum">
              <a:rPr lang="en-US" smtClean="0"/>
              <a:t>83</a:t>
            </a:fld>
            <a:endParaRPr lang="en-US"/>
          </a:p>
        </p:txBody>
      </p:sp>
    </p:spTree>
    <p:extLst>
      <p:ext uri="{BB962C8B-B14F-4D97-AF65-F5344CB8AC3E}">
        <p14:creationId xmlns:p14="http://schemas.microsoft.com/office/powerpoint/2010/main" val="20822788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Better to tell patient you don’t know than</a:t>
            </a:r>
            <a:r>
              <a:rPr lang="en-US" baseline="0" dirty="0" smtClean="0"/>
              <a:t> to make something up</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2C46CBF-8810-5E4E-8F79-4D14F1492950}" type="slidenum">
              <a:rPr lang="en-US" smtClean="0"/>
              <a:t>84</a:t>
            </a:fld>
            <a:endParaRPr lang="en-US"/>
          </a:p>
        </p:txBody>
      </p:sp>
    </p:spTree>
    <p:extLst>
      <p:ext uri="{BB962C8B-B14F-4D97-AF65-F5344CB8AC3E}">
        <p14:creationId xmlns:p14="http://schemas.microsoft.com/office/powerpoint/2010/main" val="190891661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some point doctors need to stop testing and accept uncertainty. You can do that when…</a:t>
            </a:r>
            <a:endParaRPr lang="en-US" dirty="0"/>
          </a:p>
        </p:txBody>
      </p:sp>
      <p:sp>
        <p:nvSpPr>
          <p:cNvPr id="4" name="Slide Number Placeholder 3"/>
          <p:cNvSpPr>
            <a:spLocks noGrp="1"/>
          </p:cNvSpPr>
          <p:nvPr>
            <p:ph type="sldNum" sz="quarter" idx="10"/>
          </p:nvPr>
        </p:nvSpPr>
        <p:spPr/>
        <p:txBody>
          <a:bodyPr/>
          <a:lstStyle/>
          <a:p>
            <a:fld id="{52C46CBF-8810-5E4E-8F79-4D14F1492950}" type="slidenum">
              <a:rPr lang="en-US" smtClean="0"/>
              <a:t>86</a:t>
            </a:fld>
            <a:endParaRPr lang="en-US"/>
          </a:p>
        </p:txBody>
      </p:sp>
    </p:spTree>
    <p:extLst>
      <p:ext uri="{BB962C8B-B14F-4D97-AF65-F5344CB8AC3E}">
        <p14:creationId xmlns:p14="http://schemas.microsoft.com/office/powerpoint/2010/main" val="393031464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used to tell my patients</a:t>
            </a:r>
            <a:r>
              <a:rPr lang="en-US" baseline="0" dirty="0" smtClean="0"/>
              <a:t> that, and they were usually relieved and willing to accept that plan.</a:t>
            </a:r>
            <a:endParaRPr lang="en-US" dirty="0"/>
          </a:p>
        </p:txBody>
      </p:sp>
      <p:sp>
        <p:nvSpPr>
          <p:cNvPr id="4" name="Slide Number Placeholder 3"/>
          <p:cNvSpPr>
            <a:spLocks noGrp="1"/>
          </p:cNvSpPr>
          <p:nvPr>
            <p:ph type="sldNum" sz="quarter" idx="10"/>
          </p:nvPr>
        </p:nvSpPr>
        <p:spPr/>
        <p:txBody>
          <a:bodyPr/>
          <a:lstStyle/>
          <a:p>
            <a:fld id="{52C46CBF-8810-5E4E-8F79-4D14F1492950}" type="slidenum">
              <a:rPr lang="en-US" smtClean="0"/>
              <a:t>88</a:t>
            </a:fld>
            <a:endParaRPr lang="en-US"/>
          </a:p>
        </p:txBody>
      </p:sp>
    </p:spTree>
    <p:extLst>
      <p:ext uri="{BB962C8B-B14F-4D97-AF65-F5344CB8AC3E}">
        <p14:creationId xmlns:p14="http://schemas.microsoft.com/office/powerpoint/2010/main" val="389377644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Evidence: half of published studies wrong</a:t>
            </a:r>
            <a:endParaRPr lang="en-US" dirty="0"/>
          </a:p>
        </p:txBody>
      </p:sp>
      <p:sp>
        <p:nvSpPr>
          <p:cNvPr id="4" name="Slide Number Placeholder 3"/>
          <p:cNvSpPr>
            <a:spLocks noGrp="1"/>
          </p:cNvSpPr>
          <p:nvPr>
            <p:ph type="sldNum" sz="quarter" idx="10"/>
          </p:nvPr>
        </p:nvSpPr>
        <p:spPr/>
        <p:txBody>
          <a:bodyPr/>
          <a:lstStyle/>
          <a:p>
            <a:fld id="{52C46CBF-8810-5E4E-8F79-4D14F1492950}" type="slidenum">
              <a:rPr lang="en-US" smtClean="0"/>
              <a:t>90</a:t>
            </a:fld>
            <a:endParaRPr lang="en-US"/>
          </a:p>
        </p:txBody>
      </p:sp>
    </p:spTree>
    <p:extLst>
      <p:ext uri="{BB962C8B-B14F-4D97-AF65-F5344CB8AC3E}">
        <p14:creationId xmlns:p14="http://schemas.microsoft.com/office/powerpoint/2010/main" val="204469997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Science-based medicine is full of uncertainty,</a:t>
            </a:r>
            <a:r>
              <a:rPr lang="en-US" baseline="0" dirty="0" smtClean="0"/>
              <a:t> but it’s still by far the best option.</a:t>
            </a:r>
            <a:endParaRPr lang="en-US" dirty="0"/>
          </a:p>
        </p:txBody>
      </p:sp>
      <p:sp>
        <p:nvSpPr>
          <p:cNvPr id="4" name="Slide Number Placeholder 3"/>
          <p:cNvSpPr>
            <a:spLocks noGrp="1"/>
          </p:cNvSpPr>
          <p:nvPr>
            <p:ph type="sldNum" sz="quarter" idx="10"/>
          </p:nvPr>
        </p:nvSpPr>
        <p:spPr/>
        <p:txBody>
          <a:bodyPr/>
          <a:lstStyle/>
          <a:p>
            <a:fld id="{52C46CBF-8810-5E4E-8F79-4D14F1492950}" type="slidenum">
              <a:rPr lang="en-US" smtClean="0"/>
              <a:t>91</a:t>
            </a:fld>
            <a:endParaRPr lang="en-US"/>
          </a:p>
        </p:txBody>
      </p:sp>
    </p:spTree>
    <p:extLst>
      <p:ext uri="{BB962C8B-B14F-4D97-AF65-F5344CB8AC3E}">
        <p14:creationId xmlns:p14="http://schemas.microsoft.com/office/powerpoint/2010/main" val="239651731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 values his own (unreliable) experience over scientific</a:t>
            </a:r>
            <a:r>
              <a:rPr lang="en-US" baseline="0" dirty="0" smtClean="0"/>
              <a:t> evidence. That’s essentially a pre-scientific attitude. Shame on Weil!</a:t>
            </a:r>
            <a:endParaRPr lang="en-US" dirty="0"/>
          </a:p>
        </p:txBody>
      </p:sp>
      <p:sp>
        <p:nvSpPr>
          <p:cNvPr id="4" name="Slide Number Placeholder 3"/>
          <p:cNvSpPr>
            <a:spLocks noGrp="1"/>
          </p:cNvSpPr>
          <p:nvPr>
            <p:ph type="sldNum" sz="quarter" idx="10"/>
          </p:nvPr>
        </p:nvSpPr>
        <p:spPr/>
        <p:txBody>
          <a:bodyPr/>
          <a:lstStyle/>
          <a:p>
            <a:fld id="{52C46CBF-8810-5E4E-8F79-4D14F1492950}" type="slidenum">
              <a:rPr lang="en-US" smtClean="0"/>
              <a:t>92</a:t>
            </a:fld>
            <a:endParaRPr lang="en-US"/>
          </a:p>
        </p:txBody>
      </p:sp>
    </p:spTree>
    <p:extLst>
      <p:ext uri="{BB962C8B-B14F-4D97-AF65-F5344CB8AC3E}">
        <p14:creationId xmlns:p14="http://schemas.microsoft.com/office/powerpoint/2010/main" val="297966997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chiropractor is certain your symptoms are due to subluxations that</a:t>
            </a:r>
            <a:r>
              <a:rPr lang="en-US" baseline="0" dirty="0" smtClean="0"/>
              <a:t> can be fixed with chiropractic adjustments</a:t>
            </a:r>
          </a:p>
          <a:p>
            <a:r>
              <a:rPr lang="en-US" baseline="0" dirty="0" err="1" smtClean="0"/>
              <a:t>Hulda</a:t>
            </a:r>
            <a:r>
              <a:rPr lang="en-US" baseline="0" dirty="0" smtClean="0"/>
              <a:t> Clark was certain all disease was due to parasites and could be cured with her zapper device, but she couldn’t cure </a:t>
            </a:r>
            <a:r>
              <a:rPr lang="en-US" baseline="0" dirty="0" smtClean="0"/>
              <a:t>herself. She died of cancer and didn’t even try using her own zapper.</a:t>
            </a:r>
            <a:endParaRPr lang="en-US" baseline="0" dirty="0" smtClean="0"/>
          </a:p>
          <a:p>
            <a:r>
              <a:rPr lang="en-US" baseline="0" dirty="0" smtClean="0"/>
              <a:t>Sherry Rogers is sure your problems are due to toxins</a:t>
            </a:r>
          </a:p>
          <a:p>
            <a:r>
              <a:rPr lang="en-US" baseline="0" dirty="0" smtClean="0"/>
              <a:t>Robert Young is sure they are due to acidosis</a:t>
            </a:r>
          </a:p>
          <a:p>
            <a:r>
              <a:rPr lang="en-US" baseline="0" dirty="0" smtClean="0"/>
              <a:t>The acupuncturist is certain your problem is due to obstructions or imbalances in the flow of qi, and is certain that sticking needles in </a:t>
            </a:r>
            <a:r>
              <a:rPr lang="en-US" baseline="0" dirty="0" err="1" smtClean="0"/>
              <a:t>acupoints</a:t>
            </a:r>
            <a:r>
              <a:rPr lang="en-US" baseline="0" dirty="0" smtClean="0"/>
              <a:t> will somehow fix the problem </a:t>
            </a:r>
            <a:endParaRPr lang="en-US" dirty="0"/>
          </a:p>
        </p:txBody>
      </p:sp>
      <p:sp>
        <p:nvSpPr>
          <p:cNvPr id="4" name="Slide Number Placeholder 3"/>
          <p:cNvSpPr>
            <a:spLocks noGrp="1"/>
          </p:cNvSpPr>
          <p:nvPr>
            <p:ph type="sldNum" sz="quarter" idx="10"/>
          </p:nvPr>
        </p:nvSpPr>
        <p:spPr/>
        <p:txBody>
          <a:bodyPr/>
          <a:lstStyle/>
          <a:p>
            <a:fld id="{52C46CBF-8810-5E4E-8F79-4D14F1492950}" type="slidenum">
              <a:rPr lang="en-US" smtClean="0"/>
              <a:t>93</a:t>
            </a:fld>
            <a:endParaRPr lang="en-US"/>
          </a:p>
        </p:txBody>
      </p:sp>
    </p:spTree>
    <p:extLst>
      <p:ext uri="{BB962C8B-B14F-4D97-AF65-F5344CB8AC3E}">
        <p14:creationId xmlns:p14="http://schemas.microsoft.com/office/powerpoint/2010/main" val="1042426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the dr. asks what brought you in </a:t>
            </a:r>
            <a:r>
              <a:rPr lang="en-US" baseline="0" dirty="0" smtClean="0"/>
              <a:t>today, he doesn’t want to know if you took the bus. He wants to know what you’re concerned about</a:t>
            </a:r>
          </a:p>
          <a:p>
            <a:r>
              <a:rPr lang="en-US" baseline="0" dirty="0" smtClean="0"/>
              <a:t>Then there’s the  OBTW phenomenon. </a:t>
            </a:r>
            <a:r>
              <a:rPr lang="en-US" baseline="0" dirty="0" smtClean="0"/>
              <a:t>As the patient is leaving, he pauses with hand on doorknob and says “Oh by the way, doctor” and finally reveals what he is REALLY worried about.</a:t>
            </a:r>
            <a:endParaRPr lang="en-US" dirty="0" smtClean="0"/>
          </a:p>
          <a:p>
            <a:endParaRPr lang="en-US" dirty="0"/>
          </a:p>
        </p:txBody>
      </p:sp>
      <p:sp>
        <p:nvSpPr>
          <p:cNvPr id="4" name="Slide Number Placeholder 3"/>
          <p:cNvSpPr>
            <a:spLocks noGrp="1"/>
          </p:cNvSpPr>
          <p:nvPr>
            <p:ph type="sldNum" sz="quarter" idx="10"/>
          </p:nvPr>
        </p:nvSpPr>
        <p:spPr/>
        <p:txBody>
          <a:bodyPr/>
          <a:lstStyle/>
          <a:p>
            <a:fld id="{52C46CBF-8810-5E4E-8F79-4D14F1492950}" type="slidenum">
              <a:rPr lang="en-US" smtClean="0"/>
              <a:t>10</a:t>
            </a:fld>
            <a:endParaRPr lang="en-US"/>
          </a:p>
        </p:txBody>
      </p:sp>
    </p:spTree>
    <p:extLst>
      <p:ext uri="{BB962C8B-B14F-4D97-AF65-F5344CB8AC3E}">
        <p14:creationId xmlns:p14="http://schemas.microsoft.com/office/powerpoint/2010/main" val="173548697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once searched the web for “The One True Cause</a:t>
            </a:r>
            <a:r>
              <a:rPr lang="en-US" baseline="0" dirty="0" smtClean="0"/>
              <a:t> of All Disease” and found 67 of them</a:t>
            </a:r>
          </a:p>
          <a:p>
            <a:endParaRPr lang="en-US" baseline="0" dirty="0" smtClean="0"/>
          </a:p>
          <a:p>
            <a:r>
              <a:rPr lang="en-US" baseline="0" dirty="0" smtClean="0"/>
              <a:t>But wait! There’s more!</a:t>
            </a:r>
            <a:endParaRPr lang="en-US" dirty="0"/>
          </a:p>
        </p:txBody>
      </p:sp>
      <p:sp>
        <p:nvSpPr>
          <p:cNvPr id="4" name="Slide Number Placeholder 3"/>
          <p:cNvSpPr>
            <a:spLocks noGrp="1"/>
          </p:cNvSpPr>
          <p:nvPr>
            <p:ph type="sldNum" sz="quarter" idx="10"/>
          </p:nvPr>
        </p:nvSpPr>
        <p:spPr/>
        <p:txBody>
          <a:bodyPr/>
          <a:lstStyle/>
          <a:p>
            <a:fld id="{52C46CBF-8810-5E4E-8F79-4D14F1492950}" type="slidenum">
              <a:rPr lang="en-US" smtClean="0"/>
              <a:t>94</a:t>
            </a:fld>
            <a:endParaRPr lang="en-US"/>
          </a:p>
        </p:txBody>
      </p:sp>
    </p:spTree>
    <p:extLst>
      <p:ext uri="{BB962C8B-B14F-4D97-AF65-F5344CB8AC3E}">
        <p14:creationId xmlns:p14="http://schemas.microsoft.com/office/powerpoint/2010/main" val="330533091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KKK: I </a:t>
            </a:r>
            <a:r>
              <a:rPr lang="en-US" dirty="0" smtClean="0"/>
              <a:t>have no idea what that means, but I guess it</a:t>
            </a:r>
            <a:r>
              <a:rPr lang="en-US" baseline="0" dirty="0" smtClean="0"/>
              <a:t> feels</a:t>
            </a:r>
            <a:r>
              <a:rPr lang="en-US" dirty="0" smtClean="0"/>
              <a:t> good to have someone to blame</a:t>
            </a:r>
            <a:endParaRPr lang="en-US" dirty="0"/>
          </a:p>
        </p:txBody>
      </p:sp>
      <p:sp>
        <p:nvSpPr>
          <p:cNvPr id="4" name="Slide Number Placeholder 3"/>
          <p:cNvSpPr>
            <a:spLocks noGrp="1"/>
          </p:cNvSpPr>
          <p:nvPr>
            <p:ph type="sldNum" sz="quarter" idx="10"/>
          </p:nvPr>
        </p:nvSpPr>
        <p:spPr/>
        <p:txBody>
          <a:bodyPr/>
          <a:lstStyle/>
          <a:p>
            <a:fld id="{52C46CBF-8810-5E4E-8F79-4D14F1492950}" type="slidenum">
              <a:rPr lang="en-US" smtClean="0"/>
              <a:t>95</a:t>
            </a:fld>
            <a:endParaRPr lang="en-US"/>
          </a:p>
        </p:txBody>
      </p:sp>
    </p:spTree>
    <p:extLst>
      <p:ext uri="{BB962C8B-B14F-4D97-AF65-F5344CB8AC3E}">
        <p14:creationId xmlns:p14="http://schemas.microsoft.com/office/powerpoint/2010/main" val="300921406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 use the mnemonic VINDICATE:</a:t>
            </a:r>
          </a:p>
          <a:p>
            <a:endParaRPr lang="en-US" dirty="0"/>
          </a:p>
        </p:txBody>
      </p:sp>
      <p:sp>
        <p:nvSpPr>
          <p:cNvPr id="4" name="Slide Number Placeholder 3"/>
          <p:cNvSpPr>
            <a:spLocks noGrp="1"/>
          </p:cNvSpPr>
          <p:nvPr>
            <p:ph type="sldNum" sz="quarter" idx="10"/>
          </p:nvPr>
        </p:nvSpPr>
        <p:spPr/>
        <p:txBody>
          <a:bodyPr/>
          <a:lstStyle/>
          <a:p>
            <a:fld id="{52C46CBF-8810-5E4E-8F79-4D14F1492950}" type="slidenum">
              <a:rPr lang="en-US" smtClean="0"/>
              <a:t>96</a:t>
            </a:fld>
            <a:endParaRPr lang="en-US"/>
          </a:p>
        </p:txBody>
      </p:sp>
    </p:spTree>
    <p:extLst>
      <p:ext uri="{BB962C8B-B14F-4D97-AF65-F5344CB8AC3E}">
        <p14:creationId xmlns:p14="http://schemas.microsoft.com/office/powerpoint/2010/main" val="219318498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46CBF-8810-5E4E-8F79-4D14F1492950}" type="slidenum">
              <a:rPr lang="en-US" smtClean="0"/>
              <a:t>100</a:t>
            </a:fld>
            <a:endParaRPr lang="en-US"/>
          </a:p>
        </p:txBody>
      </p:sp>
    </p:spTree>
    <p:extLst>
      <p:ext uri="{BB962C8B-B14F-4D97-AF65-F5344CB8AC3E}">
        <p14:creationId xmlns:p14="http://schemas.microsoft.com/office/powerpoint/2010/main" val="156607764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her book Plug</a:t>
            </a:r>
            <a:r>
              <a:rPr lang="en-US" baseline="0" dirty="0" smtClean="0"/>
              <a:t> In Hybrids</a:t>
            </a:r>
            <a:endParaRPr lang="en-US" dirty="0"/>
          </a:p>
        </p:txBody>
      </p:sp>
      <p:sp>
        <p:nvSpPr>
          <p:cNvPr id="4" name="Slide Number Placeholder 3"/>
          <p:cNvSpPr>
            <a:spLocks noGrp="1"/>
          </p:cNvSpPr>
          <p:nvPr>
            <p:ph type="sldNum" sz="quarter" idx="10"/>
          </p:nvPr>
        </p:nvSpPr>
        <p:spPr/>
        <p:txBody>
          <a:bodyPr/>
          <a:lstStyle/>
          <a:p>
            <a:fld id="{52C46CBF-8810-5E4E-8F79-4D14F1492950}" type="slidenum">
              <a:rPr lang="en-US" smtClean="0"/>
              <a:t>101</a:t>
            </a:fld>
            <a:endParaRPr lang="en-US"/>
          </a:p>
        </p:txBody>
      </p:sp>
    </p:spTree>
    <p:extLst>
      <p:ext uri="{BB962C8B-B14F-4D97-AF65-F5344CB8AC3E}">
        <p14:creationId xmlns:p14="http://schemas.microsoft.com/office/powerpoint/2010/main" val="94889605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Beats The Hell Out Of Me!</a:t>
            </a:r>
            <a:endParaRPr lang="en-US" dirty="0"/>
          </a:p>
        </p:txBody>
      </p:sp>
      <p:sp>
        <p:nvSpPr>
          <p:cNvPr id="4" name="Slide Number Placeholder 3"/>
          <p:cNvSpPr>
            <a:spLocks noGrp="1"/>
          </p:cNvSpPr>
          <p:nvPr>
            <p:ph type="sldNum" sz="quarter" idx="10"/>
          </p:nvPr>
        </p:nvSpPr>
        <p:spPr/>
        <p:txBody>
          <a:bodyPr/>
          <a:lstStyle/>
          <a:p>
            <a:fld id="{52C46CBF-8810-5E4E-8F79-4D14F1492950}" type="slidenum">
              <a:rPr lang="en-US" smtClean="0"/>
              <a:t>102</a:t>
            </a:fld>
            <a:endParaRPr lang="en-US"/>
          </a:p>
        </p:txBody>
      </p:sp>
    </p:spTree>
    <p:extLst>
      <p:ext uri="{BB962C8B-B14F-4D97-AF65-F5344CB8AC3E}">
        <p14:creationId xmlns:p14="http://schemas.microsoft.com/office/powerpoint/2010/main" val="306295057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think I’ve convinced you by now that the only certain thing about medicine</a:t>
            </a:r>
            <a:r>
              <a:rPr lang="en-US" baseline="0" dirty="0" smtClean="0"/>
              <a:t> is uncertainty.</a:t>
            </a:r>
          </a:p>
          <a:p>
            <a:r>
              <a:rPr lang="en-US" baseline="0" dirty="0" smtClean="0"/>
              <a:t>That’s discouraging, so…</a:t>
            </a:r>
            <a:endParaRPr lang="en-US" dirty="0"/>
          </a:p>
        </p:txBody>
      </p:sp>
      <p:sp>
        <p:nvSpPr>
          <p:cNvPr id="4" name="Slide Number Placeholder 3"/>
          <p:cNvSpPr>
            <a:spLocks noGrp="1"/>
          </p:cNvSpPr>
          <p:nvPr>
            <p:ph type="sldNum" sz="quarter" idx="10"/>
          </p:nvPr>
        </p:nvSpPr>
        <p:spPr/>
        <p:txBody>
          <a:bodyPr/>
          <a:lstStyle/>
          <a:p>
            <a:fld id="{52C46CBF-8810-5E4E-8F79-4D14F1492950}" type="slidenum">
              <a:rPr lang="en-US" smtClean="0"/>
              <a:t>103</a:t>
            </a:fld>
            <a:endParaRPr lang="en-US"/>
          </a:p>
        </p:txBody>
      </p:sp>
    </p:spTree>
    <p:extLst>
      <p:ext uri="{BB962C8B-B14F-4D97-AF65-F5344CB8AC3E}">
        <p14:creationId xmlns:p14="http://schemas.microsoft.com/office/powerpoint/2010/main" val="3647486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 like to leave you with a healing moment.</a:t>
            </a:r>
          </a:p>
          <a:p>
            <a:r>
              <a:rPr lang="en-US" dirty="0" smtClean="0"/>
              <a:t>Pronounced </a:t>
            </a:r>
            <a:r>
              <a:rPr lang="en-US" dirty="0" err="1" smtClean="0"/>
              <a:t>brahtzo</a:t>
            </a:r>
            <a:endParaRPr lang="en-US" dirty="0" smtClean="0"/>
          </a:p>
          <a:p>
            <a:r>
              <a:rPr lang="en-US" dirty="0" smtClean="0"/>
              <a:t>Croatian who stands</a:t>
            </a:r>
            <a:r>
              <a:rPr lang="en-US" baseline="0" dirty="0" smtClean="0"/>
              <a:t> on a podium and silently stares at the audience for 5-10 minutes</a:t>
            </a:r>
          </a:p>
          <a:p>
            <a:r>
              <a:rPr lang="en-US" baseline="0" dirty="0" smtClean="0"/>
              <a:t>He doesn’t make any claims for himself, but his supporters say that during the gaze time they can feel tingling, see energy or a golden aura, </a:t>
            </a:r>
            <a:r>
              <a:rPr lang="en-US" baseline="0" dirty="0" err="1" smtClean="0"/>
              <a:t>experiince</a:t>
            </a:r>
            <a:r>
              <a:rPr lang="en-US" baseline="0" dirty="0" smtClean="0"/>
              <a:t> </a:t>
            </a:r>
            <a:r>
              <a:rPr lang="en-US" baseline="0" dirty="0" smtClean="0"/>
              <a:t>peace or relief from pain. And they claim to have been miraculously cured of everything from migraine to heart disease to cancer.</a:t>
            </a:r>
          </a:p>
          <a:p>
            <a:r>
              <a:rPr lang="en-US" baseline="0" dirty="0" smtClean="0"/>
              <a:t>He is making millions by just standing there doing nothing. Wouldn’t you like to have a job like that?</a:t>
            </a:r>
          </a:p>
          <a:p>
            <a:r>
              <a:rPr lang="en-US" dirty="0" smtClean="0"/>
              <a:t>His supporters claim that just looking at his picture is</a:t>
            </a:r>
            <a:r>
              <a:rPr lang="en-US" baseline="0" dirty="0" smtClean="0"/>
              <a:t> sufficient for healing, so …</a:t>
            </a:r>
            <a:endParaRPr lang="en-US" dirty="0"/>
          </a:p>
        </p:txBody>
      </p:sp>
      <p:sp>
        <p:nvSpPr>
          <p:cNvPr id="4" name="Slide Number Placeholder 3"/>
          <p:cNvSpPr>
            <a:spLocks noGrp="1"/>
          </p:cNvSpPr>
          <p:nvPr>
            <p:ph type="sldNum" sz="quarter" idx="10"/>
          </p:nvPr>
        </p:nvSpPr>
        <p:spPr/>
        <p:txBody>
          <a:bodyPr/>
          <a:lstStyle/>
          <a:p>
            <a:fld id="{B8AE6E65-5B19-8F48-9BB3-A93C3669D6C5}" type="slidenum">
              <a:rPr lang="en-US" smtClean="0"/>
              <a:t>104</a:t>
            </a:fld>
            <a:endParaRPr lang="en-US"/>
          </a:p>
        </p:txBody>
      </p:sp>
    </p:spTree>
    <p:extLst>
      <p:ext uri="{BB962C8B-B14F-4D97-AF65-F5344CB8AC3E}">
        <p14:creationId xmlns:p14="http://schemas.microsoft.com/office/powerpoint/2010/main" val="268647609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a:t>
            </a:r>
            <a:r>
              <a:rPr lang="en-US" dirty="0" err="1" smtClean="0"/>
              <a:t>closeup</a:t>
            </a:r>
            <a:endParaRPr lang="en-US" dirty="0" smtClean="0"/>
          </a:p>
          <a:p>
            <a:r>
              <a:rPr lang="en-US" dirty="0" smtClean="0"/>
              <a:t>Behold!</a:t>
            </a:r>
            <a:r>
              <a:rPr lang="en-US" baseline="0" dirty="0" smtClean="0"/>
              <a:t> And Be Healed</a:t>
            </a:r>
            <a:endParaRPr lang="en-US" dirty="0"/>
          </a:p>
        </p:txBody>
      </p:sp>
      <p:sp>
        <p:nvSpPr>
          <p:cNvPr id="4" name="Slide Number Placeholder 3"/>
          <p:cNvSpPr>
            <a:spLocks noGrp="1"/>
          </p:cNvSpPr>
          <p:nvPr>
            <p:ph type="sldNum" sz="quarter" idx="10"/>
          </p:nvPr>
        </p:nvSpPr>
        <p:spPr/>
        <p:txBody>
          <a:bodyPr/>
          <a:lstStyle/>
          <a:p>
            <a:fld id="{52C46CBF-8810-5E4E-8F79-4D14F1492950}" type="slidenum">
              <a:rPr lang="en-US" smtClean="0"/>
              <a:t>105</a:t>
            </a:fld>
            <a:endParaRPr lang="en-US"/>
          </a:p>
        </p:txBody>
      </p:sp>
    </p:spTree>
    <p:extLst>
      <p:ext uri="{BB962C8B-B14F-4D97-AF65-F5344CB8AC3E}">
        <p14:creationId xmlns:p14="http://schemas.microsoft.com/office/powerpoint/2010/main" val="2812779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psychiatry professor in med school said a</a:t>
            </a:r>
            <a:r>
              <a:rPr lang="en-US" baseline="0" dirty="0" smtClean="0"/>
              <a:t> patient who brings in a long written laundry list of complaints is c</a:t>
            </a:r>
            <a:r>
              <a:rPr lang="en-US" dirty="0" smtClean="0"/>
              <a:t>razy </a:t>
            </a:r>
            <a:r>
              <a:rPr lang="en-US" dirty="0" smtClean="0"/>
              <a:t>until proven otherwise</a:t>
            </a:r>
          </a:p>
          <a:p>
            <a:endParaRPr lang="en-US" dirty="0"/>
          </a:p>
        </p:txBody>
      </p:sp>
      <p:sp>
        <p:nvSpPr>
          <p:cNvPr id="4" name="Slide Number Placeholder 3"/>
          <p:cNvSpPr>
            <a:spLocks noGrp="1"/>
          </p:cNvSpPr>
          <p:nvPr>
            <p:ph type="sldNum" sz="quarter" idx="10"/>
          </p:nvPr>
        </p:nvSpPr>
        <p:spPr/>
        <p:txBody>
          <a:bodyPr/>
          <a:lstStyle/>
          <a:p>
            <a:fld id="{52C46CBF-8810-5E4E-8F79-4D14F1492950}" type="slidenum">
              <a:rPr lang="en-US" smtClean="0"/>
              <a:t>12</a:t>
            </a:fld>
            <a:endParaRPr lang="en-US"/>
          </a:p>
        </p:txBody>
      </p:sp>
    </p:spTree>
    <p:extLst>
      <p:ext uri="{BB962C8B-B14F-4D97-AF65-F5344CB8AC3E}">
        <p14:creationId xmlns:p14="http://schemas.microsoft.com/office/powerpoint/2010/main" val="2916246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book was on your reading list.</a:t>
            </a:r>
            <a:endParaRPr lang="en-US" dirty="0"/>
          </a:p>
        </p:txBody>
      </p:sp>
      <p:sp>
        <p:nvSpPr>
          <p:cNvPr id="4" name="Slide Number Placeholder 3"/>
          <p:cNvSpPr>
            <a:spLocks noGrp="1"/>
          </p:cNvSpPr>
          <p:nvPr>
            <p:ph type="sldNum" sz="quarter" idx="10"/>
          </p:nvPr>
        </p:nvSpPr>
        <p:spPr/>
        <p:txBody>
          <a:bodyPr/>
          <a:lstStyle/>
          <a:p>
            <a:fld id="{52C46CBF-8810-5E4E-8F79-4D14F1492950}" type="slidenum">
              <a:rPr lang="en-US" smtClean="0"/>
              <a:t>13</a:t>
            </a:fld>
            <a:endParaRPr lang="en-US"/>
          </a:p>
        </p:txBody>
      </p:sp>
    </p:spTree>
    <p:extLst>
      <p:ext uri="{BB962C8B-B14F-4D97-AF65-F5344CB8AC3E}">
        <p14:creationId xmlns:p14="http://schemas.microsoft.com/office/powerpoint/2010/main" val="334208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2C5FF6-1B36-264E-B821-BB0C3C401B4E}" type="datetimeFigureOut">
              <a:rPr lang="en-US" smtClean="0"/>
              <a:t>8/12/13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AECAF6-17AC-6642-87F3-8A623CD657E7}" type="slidenum">
              <a:rPr lang="en-US" smtClean="0"/>
              <a:t>‹#›</a:t>
            </a:fld>
            <a:endParaRPr lang="en-US"/>
          </a:p>
        </p:txBody>
      </p:sp>
    </p:spTree>
    <p:extLst>
      <p:ext uri="{BB962C8B-B14F-4D97-AF65-F5344CB8AC3E}">
        <p14:creationId xmlns:p14="http://schemas.microsoft.com/office/powerpoint/2010/main" val="1088449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2C5FF6-1B36-264E-B821-BB0C3C401B4E}" type="datetimeFigureOut">
              <a:rPr lang="en-US" smtClean="0"/>
              <a:t>8/12/13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AECAF6-17AC-6642-87F3-8A623CD657E7}" type="slidenum">
              <a:rPr lang="en-US" smtClean="0"/>
              <a:t>‹#›</a:t>
            </a:fld>
            <a:endParaRPr lang="en-US"/>
          </a:p>
        </p:txBody>
      </p:sp>
    </p:spTree>
    <p:extLst>
      <p:ext uri="{BB962C8B-B14F-4D97-AF65-F5344CB8AC3E}">
        <p14:creationId xmlns:p14="http://schemas.microsoft.com/office/powerpoint/2010/main" val="959630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2C5FF6-1B36-264E-B821-BB0C3C401B4E}" type="datetimeFigureOut">
              <a:rPr lang="en-US" smtClean="0"/>
              <a:t>8/12/13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AECAF6-17AC-6642-87F3-8A623CD657E7}" type="slidenum">
              <a:rPr lang="en-US" smtClean="0"/>
              <a:t>‹#›</a:t>
            </a:fld>
            <a:endParaRPr lang="en-US"/>
          </a:p>
        </p:txBody>
      </p:sp>
    </p:spTree>
    <p:extLst>
      <p:ext uri="{BB962C8B-B14F-4D97-AF65-F5344CB8AC3E}">
        <p14:creationId xmlns:p14="http://schemas.microsoft.com/office/powerpoint/2010/main" val="2683790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2C5FF6-1B36-264E-B821-BB0C3C401B4E}" type="datetimeFigureOut">
              <a:rPr lang="en-US" smtClean="0"/>
              <a:t>8/12/13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AECAF6-17AC-6642-87F3-8A623CD657E7}" type="slidenum">
              <a:rPr lang="en-US" smtClean="0"/>
              <a:t>‹#›</a:t>
            </a:fld>
            <a:endParaRPr lang="en-US"/>
          </a:p>
        </p:txBody>
      </p:sp>
    </p:spTree>
    <p:extLst>
      <p:ext uri="{BB962C8B-B14F-4D97-AF65-F5344CB8AC3E}">
        <p14:creationId xmlns:p14="http://schemas.microsoft.com/office/powerpoint/2010/main" val="1254074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2C5FF6-1B36-264E-B821-BB0C3C401B4E}" type="datetimeFigureOut">
              <a:rPr lang="en-US" smtClean="0"/>
              <a:t>8/12/13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AECAF6-17AC-6642-87F3-8A623CD657E7}" type="slidenum">
              <a:rPr lang="en-US" smtClean="0"/>
              <a:t>‹#›</a:t>
            </a:fld>
            <a:endParaRPr lang="en-US"/>
          </a:p>
        </p:txBody>
      </p:sp>
    </p:spTree>
    <p:extLst>
      <p:ext uri="{BB962C8B-B14F-4D97-AF65-F5344CB8AC3E}">
        <p14:creationId xmlns:p14="http://schemas.microsoft.com/office/powerpoint/2010/main" val="2261646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2C5FF6-1B36-264E-B821-BB0C3C401B4E}" type="datetimeFigureOut">
              <a:rPr lang="en-US" smtClean="0"/>
              <a:t>8/12/13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AECAF6-17AC-6642-87F3-8A623CD657E7}" type="slidenum">
              <a:rPr lang="en-US" smtClean="0"/>
              <a:t>‹#›</a:t>
            </a:fld>
            <a:endParaRPr lang="en-US"/>
          </a:p>
        </p:txBody>
      </p:sp>
    </p:spTree>
    <p:extLst>
      <p:ext uri="{BB962C8B-B14F-4D97-AF65-F5344CB8AC3E}">
        <p14:creationId xmlns:p14="http://schemas.microsoft.com/office/powerpoint/2010/main" val="3159099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2C5FF6-1B36-264E-B821-BB0C3C401B4E}" type="datetimeFigureOut">
              <a:rPr lang="en-US" smtClean="0"/>
              <a:t>8/12/13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AECAF6-17AC-6642-87F3-8A623CD657E7}" type="slidenum">
              <a:rPr lang="en-US" smtClean="0"/>
              <a:t>‹#›</a:t>
            </a:fld>
            <a:endParaRPr lang="en-US"/>
          </a:p>
        </p:txBody>
      </p:sp>
    </p:spTree>
    <p:extLst>
      <p:ext uri="{BB962C8B-B14F-4D97-AF65-F5344CB8AC3E}">
        <p14:creationId xmlns:p14="http://schemas.microsoft.com/office/powerpoint/2010/main" val="3498095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2C5FF6-1B36-264E-B821-BB0C3C401B4E}" type="datetimeFigureOut">
              <a:rPr lang="en-US" smtClean="0"/>
              <a:t>8/12/13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AECAF6-17AC-6642-87F3-8A623CD657E7}" type="slidenum">
              <a:rPr lang="en-US" smtClean="0"/>
              <a:t>‹#›</a:t>
            </a:fld>
            <a:endParaRPr lang="en-US"/>
          </a:p>
        </p:txBody>
      </p:sp>
    </p:spTree>
    <p:extLst>
      <p:ext uri="{BB962C8B-B14F-4D97-AF65-F5344CB8AC3E}">
        <p14:creationId xmlns:p14="http://schemas.microsoft.com/office/powerpoint/2010/main" val="3479355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C5FF6-1B36-264E-B821-BB0C3C401B4E}" type="datetimeFigureOut">
              <a:rPr lang="en-US" smtClean="0"/>
              <a:t>8/12/13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AECAF6-17AC-6642-87F3-8A623CD657E7}" type="slidenum">
              <a:rPr lang="en-US" smtClean="0"/>
              <a:t>‹#›</a:t>
            </a:fld>
            <a:endParaRPr lang="en-US"/>
          </a:p>
        </p:txBody>
      </p:sp>
    </p:spTree>
    <p:extLst>
      <p:ext uri="{BB962C8B-B14F-4D97-AF65-F5344CB8AC3E}">
        <p14:creationId xmlns:p14="http://schemas.microsoft.com/office/powerpoint/2010/main" val="2632235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2C5FF6-1B36-264E-B821-BB0C3C401B4E}" type="datetimeFigureOut">
              <a:rPr lang="en-US" smtClean="0"/>
              <a:t>8/12/13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AECAF6-17AC-6642-87F3-8A623CD657E7}" type="slidenum">
              <a:rPr lang="en-US" smtClean="0"/>
              <a:t>‹#›</a:t>
            </a:fld>
            <a:endParaRPr lang="en-US"/>
          </a:p>
        </p:txBody>
      </p:sp>
    </p:spTree>
    <p:extLst>
      <p:ext uri="{BB962C8B-B14F-4D97-AF65-F5344CB8AC3E}">
        <p14:creationId xmlns:p14="http://schemas.microsoft.com/office/powerpoint/2010/main" val="1528091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2C5FF6-1B36-264E-B821-BB0C3C401B4E}" type="datetimeFigureOut">
              <a:rPr lang="en-US" smtClean="0"/>
              <a:t>8/12/13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AECAF6-17AC-6642-87F3-8A623CD657E7}" type="slidenum">
              <a:rPr lang="en-US" smtClean="0"/>
              <a:t>‹#›</a:t>
            </a:fld>
            <a:endParaRPr lang="en-US"/>
          </a:p>
        </p:txBody>
      </p:sp>
    </p:spTree>
    <p:extLst>
      <p:ext uri="{BB962C8B-B14F-4D97-AF65-F5344CB8AC3E}">
        <p14:creationId xmlns:p14="http://schemas.microsoft.com/office/powerpoint/2010/main" val="313988974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C5FF6-1B36-264E-B821-BB0C3C401B4E}" type="datetimeFigureOut">
              <a:rPr lang="en-US" smtClean="0"/>
              <a:t>8/12/13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AECAF6-17AC-6642-87F3-8A623CD657E7}" type="slidenum">
              <a:rPr lang="en-US" smtClean="0"/>
              <a:t>‹#›</a:t>
            </a:fld>
            <a:endParaRPr lang="en-US"/>
          </a:p>
        </p:txBody>
      </p:sp>
    </p:spTree>
    <p:extLst>
      <p:ext uri="{BB962C8B-B14F-4D97-AF65-F5344CB8AC3E}">
        <p14:creationId xmlns:p14="http://schemas.microsoft.com/office/powerpoint/2010/main" val="2236488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00.xml.rels><?xml version="1.0" encoding="UTF-8" standalone="yes"?>
<Relationships xmlns="http://schemas.openxmlformats.org/package/2006/relationships"><Relationship Id="rId3" Type="http://schemas.openxmlformats.org/officeDocument/2006/relationships/image" Target="../media/image52.jpg"/><Relationship Id="rId4" Type="http://schemas.openxmlformats.org/officeDocument/2006/relationships/image" Target="../media/image53.jpg"/><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image" Target="../media/image54.gif"/></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image" Target="../media/image7.jp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image" Target="../media/image55.jp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image" Target="../media/image5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0.tif"/></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22.jp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31.xml.rels><?xml version="1.0" encoding="UTF-8" standalone="yes"?>
<Relationships xmlns="http://schemas.openxmlformats.org/package/2006/relationships"><Relationship Id="rId3" Type="http://schemas.openxmlformats.org/officeDocument/2006/relationships/image" Target="../media/image24.jpg"/><Relationship Id="rId4" Type="http://schemas.openxmlformats.org/officeDocument/2006/relationships/image" Target="../media/image25.jp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6.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8.png"/></Relationships>
</file>

<file path=ppt/slides/_rels/slide42.xml.rels><?xml version="1.0" encoding="UTF-8" standalone="yes"?>
<Relationships xmlns="http://schemas.openxmlformats.org/package/2006/relationships"><Relationship Id="rId9" Type="http://schemas.openxmlformats.org/officeDocument/2006/relationships/hyperlink" Target="http://www.webmd.com/a-to-z-guides/blood-urea-nitrogen%23aa36274" TargetMode="External"/><Relationship Id="rId20" Type="http://schemas.openxmlformats.org/officeDocument/2006/relationships/hyperlink" Target="http://www.webmd.com/a-to-z-guides/uric-acid-in-blood%23aa12026" TargetMode="External"/><Relationship Id="rId10" Type="http://schemas.openxmlformats.org/officeDocument/2006/relationships/hyperlink" Target="http://www.webmd.com/a-to-z-guides/calcium-ca-in-blood%23hw3836" TargetMode="External"/><Relationship Id="rId11" Type="http://schemas.openxmlformats.org/officeDocument/2006/relationships/hyperlink" Target="http://www.webmd.com/a-to-z-guides/bicarbonate%23hw3430" TargetMode="External"/><Relationship Id="rId12" Type="http://schemas.openxmlformats.org/officeDocument/2006/relationships/hyperlink" Target="http://www.webmd.com/a-to-z-guides/chloride-cl%23hw6326" TargetMode="External"/><Relationship Id="rId13" Type="http://schemas.openxmlformats.org/officeDocument/2006/relationships/hyperlink" Target="http://www.webmd.com/cholesterol-management/cholesterol-and-triglycerides-tests%23tp17429" TargetMode="External"/><Relationship Id="rId14" Type="http://schemas.openxmlformats.org/officeDocument/2006/relationships/hyperlink" Target="http://www.webmd.com/a-to-z-guides/creatinine-and-creatinine-clearance%23hw4325" TargetMode="External"/><Relationship Id="rId15" Type="http://schemas.openxmlformats.org/officeDocument/2006/relationships/hyperlink" Target="http://www.webmd.com/hw-popup/gamma-glutamyl-transferase-ggt" TargetMode="External"/><Relationship Id="rId16" Type="http://schemas.openxmlformats.org/officeDocument/2006/relationships/hyperlink" Target="http://www.webmd.com/hw-popup/lactate-dehydrogenase" TargetMode="External"/><Relationship Id="rId17" Type="http://schemas.openxmlformats.org/officeDocument/2006/relationships/hyperlink" Target="http://www.webmd.com/a-to-z-guides/phosphate-in-blood%23hw202268" TargetMode="External"/><Relationship Id="rId18" Type="http://schemas.openxmlformats.org/officeDocument/2006/relationships/hyperlink" Target="http://www.webmd.com/a-to-z-guides/potassium-k-in-blood%23hw202680" TargetMode="External"/><Relationship Id="rId19" Type="http://schemas.openxmlformats.org/officeDocument/2006/relationships/hyperlink" Target="http://www.webmd.com/a-to-z-guides/sodium-na-in-blood%23hw203479" TargetMode="External"/><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www.webmd.com/a-to-z-guides/total-serum-protein%23hw43617" TargetMode="External"/><Relationship Id="rId4" Type="http://schemas.openxmlformats.org/officeDocument/2006/relationships/hyperlink" Target="http://www.webmd.com/digestive-disorders/alkaline-phosphatase-alp-test%23hw1720" TargetMode="External"/><Relationship Id="rId5" Type="http://schemas.openxmlformats.org/officeDocument/2006/relationships/hyperlink" Target="http://www.webmd.com/digestive-disorders/alanine-aminotransferase-alt%23hw20648" TargetMode="External"/><Relationship Id="rId6" Type="http://schemas.openxmlformats.org/officeDocument/2006/relationships/hyperlink" Target="http://www.webmd.com/digestive-disorders/aspartate-aminotransferase-ast%23hw20334" TargetMode="External"/><Relationship Id="rId7" Type="http://schemas.openxmlformats.org/officeDocument/2006/relationships/hyperlink" Target="http://www.webmd.com/digestive-disorders/bilirubin-15434%23hw3477" TargetMode="External"/><Relationship Id="rId8" Type="http://schemas.openxmlformats.org/officeDocument/2006/relationships/hyperlink" Target="http://diabetes.webmd.com/blood-glucose%23hw8255"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9.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0.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2.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3.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6.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36.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8.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63.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jpeg"/><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41.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42.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43.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5.gif"/><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46.jp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48.jp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49.jp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g"/><Relationship Id="rId3" Type="http://schemas.openxmlformats.org/officeDocument/2006/relationships/image" Target="../media/image5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07772"/>
            <a:ext cx="7772400" cy="1470025"/>
          </a:xfrm>
        </p:spPr>
        <p:txBody>
          <a:bodyPr/>
          <a:lstStyle/>
          <a:p>
            <a:r>
              <a:rPr lang="en-US" dirty="0" smtClean="0"/>
              <a:t>Uncertainty in Medicine</a:t>
            </a:r>
            <a:endParaRPr lang="en-US" dirty="0"/>
          </a:p>
        </p:txBody>
      </p:sp>
      <p:sp>
        <p:nvSpPr>
          <p:cNvPr id="3" name="Subtitle 2"/>
          <p:cNvSpPr>
            <a:spLocks noGrp="1"/>
          </p:cNvSpPr>
          <p:nvPr>
            <p:ph type="subTitle" idx="1"/>
          </p:nvPr>
        </p:nvSpPr>
        <p:spPr>
          <a:xfrm>
            <a:off x="1429330" y="4488194"/>
            <a:ext cx="6400800" cy="1752600"/>
          </a:xfrm>
        </p:spPr>
        <p:txBody>
          <a:bodyPr/>
          <a:lstStyle/>
          <a:p>
            <a:r>
              <a:rPr lang="en-US" dirty="0" smtClean="0">
                <a:solidFill>
                  <a:schemeClr val="tx1"/>
                </a:solidFill>
              </a:rPr>
              <a:t>Harriet Hall, MD</a:t>
            </a:r>
          </a:p>
          <a:p>
            <a:r>
              <a:rPr lang="en-US" dirty="0" smtClean="0">
                <a:solidFill>
                  <a:schemeClr val="tx1"/>
                </a:solidFill>
              </a:rPr>
              <a:t>The </a:t>
            </a:r>
            <a:r>
              <a:rPr lang="en-US" dirty="0" err="1" smtClean="0">
                <a:solidFill>
                  <a:schemeClr val="tx1"/>
                </a:solidFill>
              </a:rPr>
              <a:t>SkepDoc</a:t>
            </a:r>
            <a:endParaRPr lang="en-US" dirty="0" smtClean="0">
              <a:solidFill>
                <a:schemeClr val="tx1"/>
              </a:solidFill>
            </a:endParaRPr>
          </a:p>
          <a:p>
            <a:r>
              <a:rPr lang="en-US" dirty="0" smtClean="0">
                <a:solidFill>
                  <a:schemeClr val="tx1"/>
                </a:solidFill>
              </a:rPr>
              <a:t>Skeptics Toolbox 2013</a:t>
            </a:r>
            <a:endParaRPr lang="en-US" dirty="0">
              <a:solidFill>
                <a:schemeClr val="tx1"/>
              </a:solidFill>
            </a:endParaRPr>
          </a:p>
        </p:txBody>
      </p:sp>
      <p:pic>
        <p:nvPicPr>
          <p:cNvPr id="4" name="Picture 3" descr="question.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4576" y="230469"/>
            <a:ext cx="2946400" cy="2755900"/>
          </a:xfrm>
          <a:prstGeom prst="rect">
            <a:avLst/>
          </a:prstGeom>
        </p:spPr>
      </p:pic>
    </p:spTree>
    <p:extLst>
      <p:ext uri="{BB962C8B-B14F-4D97-AF65-F5344CB8AC3E}">
        <p14:creationId xmlns:p14="http://schemas.microsoft.com/office/powerpoint/2010/main" val="274541755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Chief Complaint Is An Uncertain Guide</a:t>
            </a:r>
            <a:endParaRPr lang="en-US" dirty="0"/>
          </a:p>
        </p:txBody>
      </p:sp>
      <p:sp>
        <p:nvSpPr>
          <p:cNvPr id="3" name="Content Placeholder 2"/>
          <p:cNvSpPr>
            <a:spLocks noGrp="1"/>
          </p:cNvSpPr>
          <p:nvPr>
            <p:ph idx="1"/>
          </p:nvPr>
        </p:nvSpPr>
        <p:spPr/>
        <p:txBody>
          <a:bodyPr/>
          <a:lstStyle/>
          <a:p>
            <a:r>
              <a:rPr lang="en-US" dirty="0" smtClean="0"/>
              <a:t>Reason patient states for seeing doctor.</a:t>
            </a:r>
          </a:p>
          <a:p>
            <a:r>
              <a:rPr lang="en-US" dirty="0" smtClean="0"/>
              <a:t>There may be a more serious problem that is much more important than the one the patient is worried about</a:t>
            </a:r>
          </a:p>
          <a:p>
            <a:r>
              <a:rPr lang="en-US" dirty="0" smtClean="0"/>
              <a:t>“Oh, by </a:t>
            </a:r>
            <a:r>
              <a:rPr lang="en-US" dirty="0"/>
              <a:t>the </a:t>
            </a:r>
            <a:r>
              <a:rPr lang="en-US" dirty="0" smtClean="0"/>
              <a:t>way, Doc…” </a:t>
            </a:r>
            <a:endParaRPr lang="en-US" dirty="0"/>
          </a:p>
          <a:p>
            <a:endParaRPr lang="en-US" dirty="0"/>
          </a:p>
        </p:txBody>
      </p:sp>
    </p:spTree>
    <p:extLst>
      <p:ext uri="{BB962C8B-B14F-4D97-AF65-F5344CB8AC3E}">
        <p14:creationId xmlns:p14="http://schemas.microsoft.com/office/powerpoint/2010/main" val="3668637491"/>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Hat Is Your Healthcare Provider Wearing?</a:t>
            </a:r>
            <a:endParaRPr lang="en-US" dirty="0"/>
          </a:p>
        </p:txBody>
      </p:sp>
      <p:pic>
        <p:nvPicPr>
          <p:cNvPr id="4" name="Content Placeholder 3" descr="bat shit hat.jpg"/>
          <p:cNvPicPr>
            <a:picLocks noGrp="1" noChangeAspect="1"/>
          </p:cNvPicPr>
          <p:nvPr>
            <p:ph idx="1"/>
          </p:nvPr>
        </p:nvPicPr>
        <p:blipFill>
          <a:blip r:embed="rId3">
            <a:extLst>
              <a:ext uri="{28A0092B-C50C-407E-A947-70E740481C1C}">
                <a14:useLocalDpi xmlns:a14="http://schemas.microsoft.com/office/drawing/2010/main" val="0"/>
              </a:ext>
            </a:extLst>
          </a:blip>
          <a:srcRect l="-40915" r="-40915"/>
          <a:stretch>
            <a:fillRect/>
          </a:stretch>
        </p:blipFill>
        <p:spPr>
          <a:xfrm>
            <a:off x="2829421" y="1953704"/>
            <a:ext cx="8229600" cy="4525963"/>
          </a:xfrm>
        </p:spPr>
      </p:pic>
      <p:pic>
        <p:nvPicPr>
          <p:cNvPr id="3" name="Picture 2" descr="evidenc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94" y="1953704"/>
            <a:ext cx="4876800" cy="4876800"/>
          </a:xfrm>
          <a:prstGeom prst="rect">
            <a:avLst/>
          </a:prstGeom>
        </p:spPr>
      </p:pic>
    </p:spTree>
    <p:extLst>
      <p:ext uri="{BB962C8B-B14F-4D97-AF65-F5344CB8AC3E}">
        <p14:creationId xmlns:p14="http://schemas.microsoft.com/office/powerpoint/2010/main" val="2924439412"/>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Science Works</a:t>
            </a:r>
            <a:endParaRPr lang="en-US" dirty="0"/>
          </a:p>
        </p:txBody>
      </p:sp>
      <p:sp>
        <p:nvSpPr>
          <p:cNvPr id="3" name="Content Placeholder 2"/>
          <p:cNvSpPr>
            <a:spLocks noGrp="1"/>
          </p:cNvSpPr>
          <p:nvPr>
            <p:ph idx="1"/>
          </p:nvPr>
        </p:nvSpPr>
        <p:spPr/>
        <p:txBody>
          <a:bodyPr/>
          <a:lstStyle/>
          <a:p>
            <a:r>
              <a:rPr lang="en-US" dirty="0" smtClean="0"/>
              <a:t>“It would be nice if we could all agree that science is not static, but rather progresses and regresses. We learn, and then find out that some of what we thought we had learned was wrong, and set about using that information to seek the next level of truth. Repeat, </a:t>
            </a:r>
            <a:r>
              <a:rPr lang="en-US" i="1" dirty="0" smtClean="0"/>
              <a:t>ad infinitum.</a:t>
            </a:r>
            <a:r>
              <a:rPr lang="en-US" dirty="0" smtClean="0"/>
              <a:t> Personally, I’d love it if my doctors couched every bit of advice with, ‘Here’s what we think we know today.’”  - Sherry </a:t>
            </a:r>
            <a:r>
              <a:rPr lang="en-US" dirty="0" err="1" smtClean="0"/>
              <a:t>Boschert</a:t>
            </a:r>
            <a:endParaRPr lang="en-US" dirty="0"/>
          </a:p>
        </p:txBody>
      </p:sp>
    </p:spTree>
    <p:extLst>
      <p:ext uri="{BB962C8B-B14F-4D97-AF65-F5344CB8AC3E}">
        <p14:creationId xmlns:p14="http://schemas.microsoft.com/office/powerpoint/2010/main" val="2042209503"/>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IBTHOOM</a:t>
            </a:r>
            <a:endParaRPr lang="en-US" dirty="0"/>
          </a:p>
        </p:txBody>
      </p:sp>
      <p:sp>
        <p:nvSpPr>
          <p:cNvPr id="3" name="Content Placeholder 2"/>
          <p:cNvSpPr>
            <a:spLocks noGrp="1"/>
          </p:cNvSpPr>
          <p:nvPr>
            <p:ph idx="1"/>
          </p:nvPr>
        </p:nvSpPr>
        <p:spPr/>
        <p:txBody>
          <a:bodyPr/>
          <a:lstStyle/>
          <a:p>
            <a:r>
              <a:rPr lang="en-US" dirty="0" smtClean="0"/>
              <a:t>My favorite diagnosis.</a:t>
            </a:r>
            <a:endParaRPr lang="en-US" dirty="0"/>
          </a:p>
        </p:txBody>
      </p:sp>
      <p:pic>
        <p:nvPicPr>
          <p:cNvPr id="4" name="Picture 3" descr="idontknow_l.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2807" y="2340707"/>
            <a:ext cx="5448300" cy="4165600"/>
          </a:xfrm>
          <a:prstGeom prst="rect">
            <a:avLst/>
          </a:prstGeom>
        </p:spPr>
      </p:pic>
    </p:spTree>
    <p:extLst>
      <p:ext uri="{BB962C8B-B14F-4D97-AF65-F5344CB8AC3E}">
        <p14:creationId xmlns:p14="http://schemas.microsoft.com/office/powerpoint/2010/main" val="3617942280"/>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only certain thing about medicine is uncertainty.”      -</a:t>
            </a:r>
            <a:r>
              <a:rPr lang="en-US" dirty="0" err="1" smtClean="0"/>
              <a:t>Marya</a:t>
            </a:r>
            <a:r>
              <a:rPr lang="en-US" dirty="0" smtClean="0"/>
              <a:t> </a:t>
            </a:r>
            <a:r>
              <a:rPr lang="en-US" dirty="0" err="1" smtClean="0"/>
              <a:t>Zilberberg</a:t>
            </a:r>
            <a:endParaRPr lang="en-US" dirty="0"/>
          </a:p>
        </p:txBody>
      </p:sp>
      <p:pic>
        <p:nvPicPr>
          <p:cNvPr id="5" name="Picture 4" descr="uncertaint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3292109"/>
            <a:ext cx="2946400" cy="2755900"/>
          </a:xfrm>
          <a:prstGeom prst="rect">
            <a:avLst/>
          </a:prstGeom>
        </p:spPr>
      </p:pic>
    </p:spTree>
    <p:extLst>
      <p:ext uri="{BB962C8B-B14F-4D97-AF65-F5344CB8AC3E}">
        <p14:creationId xmlns:p14="http://schemas.microsoft.com/office/powerpoint/2010/main" val="3915906359"/>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Braco</a:t>
            </a:r>
            <a:r>
              <a:rPr lang="en-US" dirty="0" smtClean="0"/>
              <a:t> the Gazer</a:t>
            </a:r>
            <a:endParaRPr lang="en-US" dirty="0"/>
          </a:p>
        </p:txBody>
      </p:sp>
      <p:pic>
        <p:nvPicPr>
          <p:cNvPr id="4" name="Content Placeholder 3" descr="braco.jpg"/>
          <p:cNvPicPr>
            <a:picLocks noGrp="1" noChangeAspect="1"/>
          </p:cNvPicPr>
          <p:nvPr>
            <p:ph idx="1"/>
          </p:nvPr>
        </p:nvPicPr>
        <p:blipFill>
          <a:blip r:embed="rId3">
            <a:extLst>
              <a:ext uri="{28A0092B-C50C-407E-A947-70E740481C1C}">
                <a14:useLocalDpi xmlns:a14="http://schemas.microsoft.com/office/drawing/2010/main" val="0"/>
              </a:ext>
            </a:extLst>
          </a:blip>
          <a:srcRect l="-18288" r="-18288"/>
          <a:stretch>
            <a:fillRect/>
          </a:stretch>
        </p:blipFill>
        <p:spPr/>
      </p:pic>
    </p:spTree>
    <p:extLst>
      <p:ext uri="{BB962C8B-B14F-4D97-AF65-F5344CB8AC3E}">
        <p14:creationId xmlns:p14="http://schemas.microsoft.com/office/powerpoint/2010/main" val="2928959769"/>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raco.jpeg"/>
          <p:cNvPicPr>
            <a:picLocks noGrp="1" noChangeAspect="1"/>
          </p:cNvPicPr>
          <p:nvPr>
            <p:ph idx="1"/>
          </p:nvPr>
        </p:nvPicPr>
        <p:blipFill>
          <a:blip r:embed="rId3">
            <a:extLst>
              <a:ext uri="{28A0092B-C50C-407E-A947-70E740481C1C}">
                <a14:useLocalDpi xmlns:a14="http://schemas.microsoft.com/office/drawing/2010/main" val="0"/>
              </a:ext>
            </a:extLst>
          </a:blip>
          <a:srcRect l="-18099" r="-18099"/>
          <a:stretch>
            <a:fillRect/>
          </a:stretch>
        </p:blipFill>
        <p:spPr>
          <a:xfrm>
            <a:off x="-795630" y="274638"/>
            <a:ext cx="11154111" cy="6134332"/>
          </a:xfrm>
        </p:spPr>
      </p:pic>
    </p:spTree>
    <p:extLst>
      <p:ext uri="{BB962C8B-B14F-4D97-AF65-F5344CB8AC3E}">
        <p14:creationId xmlns:p14="http://schemas.microsoft.com/office/powerpoint/2010/main" val="312970944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Symptoms Mean?</a:t>
            </a:r>
            <a:endParaRPr lang="en-US" dirty="0"/>
          </a:p>
        </p:txBody>
      </p:sp>
      <p:sp>
        <p:nvSpPr>
          <p:cNvPr id="3" name="Content Placeholder 2"/>
          <p:cNvSpPr>
            <a:spLocks noGrp="1"/>
          </p:cNvSpPr>
          <p:nvPr>
            <p:ph idx="1"/>
          </p:nvPr>
        </p:nvSpPr>
        <p:spPr/>
        <p:txBody>
          <a:bodyPr>
            <a:normAutofit lnSpcReduction="10000"/>
          </a:bodyPr>
          <a:lstStyle/>
          <a:p>
            <a:r>
              <a:rPr lang="en-US" dirty="0" smtClean="0"/>
              <a:t>Sign of serious illness requiring treatment</a:t>
            </a:r>
          </a:p>
          <a:p>
            <a:r>
              <a:rPr lang="en-US" dirty="0" smtClean="0"/>
              <a:t>Sign of  illness we don’t yet know how to diagnose or treat.</a:t>
            </a:r>
          </a:p>
          <a:p>
            <a:r>
              <a:rPr lang="en-US" dirty="0" smtClean="0"/>
              <a:t>Benign condition that will resolve</a:t>
            </a:r>
          </a:p>
          <a:p>
            <a:r>
              <a:rPr lang="en-US" dirty="0" smtClean="0"/>
              <a:t>Hyper-awareness of body functions</a:t>
            </a:r>
          </a:p>
          <a:p>
            <a:r>
              <a:rPr lang="en-US" dirty="0" smtClean="0"/>
              <a:t>Somatization and depression</a:t>
            </a:r>
          </a:p>
          <a:p>
            <a:r>
              <a:rPr lang="en-US" dirty="0" smtClean="0"/>
              <a:t>Malingering</a:t>
            </a:r>
          </a:p>
          <a:p>
            <a:r>
              <a:rPr lang="en-US" dirty="0" smtClean="0"/>
              <a:t>A cry for help</a:t>
            </a:r>
          </a:p>
          <a:p>
            <a:endParaRPr lang="en-US" dirty="0"/>
          </a:p>
        </p:txBody>
      </p:sp>
    </p:spTree>
    <p:extLst>
      <p:ext uri="{BB962C8B-B14F-4D97-AF65-F5344CB8AC3E}">
        <p14:creationId xmlns:p14="http://schemas.microsoft.com/office/powerpoint/2010/main" val="175348395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of Problems</a:t>
            </a:r>
            <a:endParaRPr lang="en-US" dirty="0"/>
          </a:p>
        </p:txBody>
      </p:sp>
      <p:pic>
        <p:nvPicPr>
          <p:cNvPr id="4" name="Content Placeholder 3" descr="list of problems.jpeg"/>
          <p:cNvPicPr>
            <a:picLocks noGrp="1" noChangeAspect="1"/>
          </p:cNvPicPr>
          <p:nvPr>
            <p:ph idx="1"/>
          </p:nvPr>
        </p:nvPicPr>
        <p:blipFill>
          <a:blip r:embed="rId3">
            <a:extLst>
              <a:ext uri="{28A0092B-C50C-407E-A947-70E740481C1C}">
                <a14:useLocalDpi xmlns:a14="http://schemas.microsoft.com/office/drawing/2010/main" val="0"/>
              </a:ext>
            </a:extLst>
          </a:blip>
          <a:srcRect l="-77955" r="-77955"/>
          <a:stretch>
            <a:fillRect/>
          </a:stretch>
        </p:blipFill>
        <p:spPr/>
      </p:pic>
    </p:spTree>
    <p:extLst>
      <p:ext uri="{BB962C8B-B14F-4D97-AF65-F5344CB8AC3E}">
        <p14:creationId xmlns:p14="http://schemas.microsoft.com/office/powerpoint/2010/main" val="74910805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on being certain.jpg"/>
          <p:cNvPicPr>
            <a:picLocks noGrp="1" noChangeAspect="1"/>
          </p:cNvPicPr>
          <p:nvPr>
            <p:ph idx="1"/>
          </p:nvPr>
        </p:nvPicPr>
        <p:blipFill>
          <a:blip r:embed="rId3">
            <a:extLst>
              <a:ext uri="{28A0092B-C50C-407E-A947-70E740481C1C}">
                <a14:useLocalDpi xmlns:a14="http://schemas.microsoft.com/office/drawing/2010/main" val="0"/>
              </a:ext>
            </a:extLst>
          </a:blip>
          <a:srcRect l="-90432" r="-90432"/>
          <a:stretch>
            <a:fillRect/>
          </a:stretch>
        </p:blipFill>
        <p:spPr/>
      </p:pic>
    </p:spTree>
    <p:extLst>
      <p:ext uri="{BB962C8B-B14F-4D97-AF65-F5344CB8AC3E}">
        <p14:creationId xmlns:p14="http://schemas.microsoft.com/office/powerpoint/2010/main" val="125363402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Challenger Memory Experiment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Right after the event, students wrote down how they had heard about it.</a:t>
            </a:r>
          </a:p>
          <a:p>
            <a:r>
              <a:rPr lang="en-US" dirty="0" smtClean="0"/>
              <a:t>2 ½ years later they were asked the same question.</a:t>
            </a:r>
          </a:p>
          <a:p>
            <a:pPr lvl="1"/>
            <a:r>
              <a:rPr lang="en-US" dirty="0" smtClean="0"/>
              <a:t>25% of answers were strikingly different. </a:t>
            </a:r>
          </a:p>
          <a:p>
            <a:pPr lvl="1"/>
            <a:r>
              <a:rPr lang="en-US" dirty="0" smtClean="0"/>
              <a:t>Half were significantly different.</a:t>
            </a:r>
          </a:p>
          <a:p>
            <a:pPr lvl="1"/>
            <a:r>
              <a:rPr lang="en-US" dirty="0" smtClean="0"/>
              <a:t>Fewer than 1 in 10 got the details right.</a:t>
            </a:r>
          </a:p>
          <a:p>
            <a:r>
              <a:rPr lang="en-US" dirty="0" smtClean="0"/>
              <a:t>Almost all were certain that their memories were accurate.</a:t>
            </a:r>
          </a:p>
          <a:p>
            <a:r>
              <a:rPr lang="en-US" dirty="0"/>
              <a:t>One of them said, “That’s my handwriting, but that’s not what happened.”</a:t>
            </a:r>
          </a:p>
          <a:p>
            <a:endParaRPr lang="en-US" dirty="0"/>
          </a:p>
        </p:txBody>
      </p:sp>
    </p:spTree>
    <p:extLst>
      <p:ext uri="{BB962C8B-B14F-4D97-AF65-F5344CB8AC3E}">
        <p14:creationId xmlns:p14="http://schemas.microsoft.com/office/powerpoint/2010/main" val="180910887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eniorCitizenCheer.jpg"/>
          <p:cNvPicPr>
            <a:picLocks noGrp="1" noChangeAspect="1"/>
          </p:cNvPicPr>
          <p:nvPr>
            <p:ph idx="1"/>
          </p:nvPr>
        </p:nvPicPr>
        <p:blipFill>
          <a:blip r:embed="rId3">
            <a:extLst>
              <a:ext uri="{28A0092B-C50C-407E-A947-70E740481C1C}">
                <a14:useLocalDpi xmlns:a14="http://schemas.microsoft.com/office/drawing/2010/main" val="0"/>
              </a:ext>
            </a:extLst>
          </a:blip>
          <a:srcRect l="-27783" r="-27783"/>
          <a:stretch>
            <a:fillRect/>
          </a:stretch>
        </p:blipFill>
        <p:spPr>
          <a:xfrm>
            <a:off x="-1150753" y="238974"/>
            <a:ext cx="10938902" cy="6015975"/>
          </a:xfrm>
        </p:spPr>
      </p:pic>
    </p:spTree>
    <p:extLst>
      <p:ext uri="{BB962C8B-B14F-4D97-AF65-F5344CB8AC3E}">
        <p14:creationId xmlns:p14="http://schemas.microsoft.com/office/powerpoint/2010/main" val="185300525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Relevance to History-Taking</a:t>
            </a:r>
            <a:endParaRPr lang="en-US" dirty="0"/>
          </a:p>
        </p:txBody>
      </p:sp>
      <p:sp>
        <p:nvSpPr>
          <p:cNvPr id="3" name="Content Placeholder 2"/>
          <p:cNvSpPr>
            <a:spLocks noGrp="1"/>
          </p:cNvSpPr>
          <p:nvPr>
            <p:ph idx="1"/>
          </p:nvPr>
        </p:nvSpPr>
        <p:spPr/>
        <p:txBody>
          <a:bodyPr>
            <a:normAutofit/>
          </a:bodyPr>
          <a:lstStyle/>
          <a:p>
            <a:r>
              <a:rPr lang="en-US" dirty="0" smtClean="0"/>
              <a:t>Memory is unreliable</a:t>
            </a:r>
          </a:p>
          <a:p>
            <a:pPr lvl="1"/>
            <a:r>
              <a:rPr lang="en-US" dirty="0" smtClean="0"/>
              <a:t>We forget</a:t>
            </a:r>
          </a:p>
          <a:p>
            <a:pPr lvl="1"/>
            <a:r>
              <a:rPr lang="en-US" dirty="0" smtClean="0"/>
              <a:t>We distort</a:t>
            </a:r>
          </a:p>
          <a:p>
            <a:pPr lvl="1"/>
            <a:r>
              <a:rPr lang="en-US" dirty="0" smtClean="0"/>
              <a:t>We conflate 2 memories into one</a:t>
            </a:r>
          </a:p>
          <a:p>
            <a:pPr lvl="1"/>
            <a:r>
              <a:rPr lang="en-US" dirty="0" smtClean="0"/>
              <a:t>We remember things that didn’t happen</a:t>
            </a:r>
          </a:p>
          <a:p>
            <a:r>
              <a:rPr lang="en-US" dirty="0" smtClean="0"/>
              <a:t>Patients report things that got their attention</a:t>
            </a:r>
          </a:p>
          <a:p>
            <a:r>
              <a:rPr lang="en-US" dirty="0"/>
              <a:t>T</a:t>
            </a:r>
            <a:r>
              <a:rPr lang="en-US" dirty="0" smtClean="0"/>
              <a:t>hings they haven’t noticed may be more important</a:t>
            </a:r>
          </a:p>
          <a:p>
            <a:endParaRPr lang="en-US" dirty="0"/>
          </a:p>
        </p:txBody>
      </p:sp>
    </p:spTree>
    <p:extLst>
      <p:ext uri="{BB962C8B-B14F-4D97-AF65-F5344CB8AC3E}">
        <p14:creationId xmlns:p14="http://schemas.microsoft.com/office/powerpoint/2010/main" val="405106199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6133" y="274638"/>
            <a:ext cx="8229600" cy="1143000"/>
          </a:xfrm>
        </p:spPr>
        <p:txBody>
          <a:bodyPr/>
          <a:lstStyle/>
          <a:p>
            <a:r>
              <a:rPr lang="en-US" dirty="0" smtClean="0"/>
              <a:t>Medical History</a:t>
            </a:r>
            <a:endParaRPr lang="en-US" dirty="0"/>
          </a:p>
        </p:txBody>
      </p:sp>
      <p:sp>
        <p:nvSpPr>
          <p:cNvPr id="3" name="Content Placeholder 2"/>
          <p:cNvSpPr>
            <a:spLocks noGrp="1"/>
          </p:cNvSpPr>
          <p:nvPr>
            <p:ph idx="1"/>
          </p:nvPr>
        </p:nvSpPr>
        <p:spPr>
          <a:xfrm>
            <a:off x="318516" y="1972431"/>
            <a:ext cx="8229600" cy="4525963"/>
          </a:xfrm>
        </p:spPr>
        <p:txBody>
          <a:bodyPr>
            <a:normAutofit/>
          </a:bodyPr>
          <a:lstStyle/>
          <a:p>
            <a:r>
              <a:rPr lang="en-US" dirty="0" smtClean="0"/>
              <a:t>Patients lie</a:t>
            </a:r>
            <a:endParaRPr lang="en-US" dirty="0"/>
          </a:p>
          <a:p>
            <a:r>
              <a:rPr lang="en-US" dirty="0"/>
              <a:t>Memory is </a:t>
            </a:r>
            <a:r>
              <a:rPr lang="en-US" dirty="0" smtClean="0"/>
              <a:t>fallible</a:t>
            </a:r>
            <a:endParaRPr lang="en-US" dirty="0"/>
          </a:p>
          <a:p>
            <a:r>
              <a:rPr lang="en-US" dirty="0" smtClean="0"/>
              <a:t>They want to look good</a:t>
            </a:r>
          </a:p>
          <a:p>
            <a:r>
              <a:rPr lang="en-US" dirty="0" smtClean="0"/>
              <a:t>They omit important info</a:t>
            </a:r>
          </a:p>
          <a:p>
            <a:r>
              <a:rPr lang="en-US" dirty="0" smtClean="0"/>
              <a:t>How </a:t>
            </a:r>
            <a:r>
              <a:rPr lang="en-US" dirty="0"/>
              <a:t>much pain on a scale of 1-</a:t>
            </a:r>
            <a:r>
              <a:rPr lang="en-US" dirty="0" smtClean="0"/>
              <a:t>10? Depends on mood, how question is understood, and whether the patient is stoic or a complainer.</a:t>
            </a:r>
          </a:p>
          <a:p>
            <a:r>
              <a:rPr lang="en-US" dirty="0"/>
              <a:t>S</a:t>
            </a:r>
            <a:r>
              <a:rPr lang="en-US" dirty="0" smtClean="0"/>
              <a:t>tory changes with retelling</a:t>
            </a:r>
            <a:endParaRPr lang="en-US" dirty="0"/>
          </a:p>
          <a:p>
            <a:endParaRPr lang="en-US" dirty="0"/>
          </a:p>
        </p:txBody>
      </p:sp>
      <p:pic>
        <p:nvPicPr>
          <p:cNvPr id="4" name="Picture 3" descr="dr. house.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9534" y="176763"/>
            <a:ext cx="4165749" cy="3120291"/>
          </a:xfrm>
          <a:prstGeom prst="rect">
            <a:avLst/>
          </a:prstGeom>
        </p:spPr>
      </p:pic>
    </p:spTree>
    <p:extLst>
      <p:ext uri="{BB962C8B-B14F-4D97-AF65-F5344CB8AC3E}">
        <p14:creationId xmlns:p14="http://schemas.microsoft.com/office/powerpoint/2010/main" val="8401290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Systems</a:t>
            </a:r>
            <a:endParaRPr lang="en-US" dirty="0"/>
          </a:p>
        </p:txBody>
      </p:sp>
      <p:pic>
        <p:nvPicPr>
          <p:cNvPr id="4" name="Content Placeholder 3" descr="review-of-systems.jpg"/>
          <p:cNvPicPr>
            <a:picLocks noGrp="1" noChangeAspect="1"/>
          </p:cNvPicPr>
          <p:nvPr>
            <p:ph idx="1"/>
          </p:nvPr>
        </p:nvPicPr>
        <p:blipFill>
          <a:blip r:embed="rId3">
            <a:extLst>
              <a:ext uri="{28A0092B-C50C-407E-A947-70E740481C1C}">
                <a14:useLocalDpi xmlns:a14="http://schemas.microsoft.com/office/drawing/2010/main" val="0"/>
              </a:ext>
            </a:extLst>
          </a:blip>
          <a:srcRect l="-2650" r="-2650"/>
          <a:stretch>
            <a:fillRect/>
          </a:stretch>
        </p:blipFill>
        <p:spPr/>
      </p:pic>
    </p:spTree>
    <p:extLst>
      <p:ext uri="{BB962C8B-B14F-4D97-AF65-F5344CB8AC3E}">
        <p14:creationId xmlns:p14="http://schemas.microsoft.com/office/powerpoint/2010/main" val="85641971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Systems</a:t>
            </a:r>
            <a:endParaRPr lang="en-US" dirty="0"/>
          </a:p>
        </p:txBody>
      </p:sp>
      <p:pic>
        <p:nvPicPr>
          <p:cNvPr id="4" name="Content Placeholder 3" descr="Too much info.jpg"/>
          <p:cNvPicPr>
            <a:picLocks noGrp="1" noChangeAspect="1"/>
          </p:cNvPicPr>
          <p:nvPr>
            <p:ph idx="1"/>
          </p:nvPr>
        </p:nvPicPr>
        <p:blipFill>
          <a:blip r:embed="rId3">
            <a:extLst>
              <a:ext uri="{28A0092B-C50C-407E-A947-70E740481C1C}">
                <a14:useLocalDpi xmlns:a14="http://schemas.microsoft.com/office/drawing/2010/main" val="0"/>
              </a:ext>
            </a:extLst>
          </a:blip>
          <a:srcRect l="-18235" r="-18235"/>
          <a:stretch>
            <a:fillRect/>
          </a:stretch>
        </p:blipFill>
        <p:spPr/>
      </p:pic>
    </p:spTree>
    <p:extLst>
      <p:ext uri="{BB962C8B-B14F-4D97-AF65-F5344CB8AC3E}">
        <p14:creationId xmlns:p14="http://schemas.microsoft.com/office/powerpoint/2010/main" val="193576003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uncertainty.jpeg"/>
          <p:cNvPicPr>
            <a:picLocks noGrp="1" noChangeAspect="1"/>
          </p:cNvPicPr>
          <p:nvPr>
            <p:ph idx="1"/>
          </p:nvPr>
        </p:nvPicPr>
        <p:blipFill>
          <a:blip r:embed="rId3">
            <a:extLst>
              <a:ext uri="{28A0092B-C50C-407E-A947-70E740481C1C}">
                <a14:useLocalDpi xmlns:a14="http://schemas.microsoft.com/office/drawing/2010/main" val="0"/>
              </a:ext>
            </a:extLst>
          </a:blip>
          <a:srcRect l="-47200" r="-47200"/>
          <a:stretch>
            <a:fillRect/>
          </a:stretch>
        </p:blipFill>
        <p:spPr/>
      </p:pic>
    </p:spTree>
    <p:extLst>
      <p:ext uri="{BB962C8B-B14F-4D97-AF65-F5344CB8AC3E}">
        <p14:creationId xmlns:p14="http://schemas.microsoft.com/office/powerpoint/2010/main" val="67795269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for Unreliable Historian</a:t>
            </a:r>
            <a:endParaRPr lang="en-US" dirty="0"/>
          </a:p>
        </p:txBody>
      </p:sp>
      <p:sp>
        <p:nvSpPr>
          <p:cNvPr id="3" name="Content Placeholder 2"/>
          <p:cNvSpPr>
            <a:spLocks noGrp="1"/>
          </p:cNvSpPr>
          <p:nvPr>
            <p:ph idx="1"/>
          </p:nvPr>
        </p:nvSpPr>
        <p:spPr/>
        <p:txBody>
          <a:bodyPr/>
          <a:lstStyle/>
          <a:p>
            <a:r>
              <a:rPr lang="en-US" dirty="0" smtClean="0"/>
              <a:t>Do your teeth itch?</a:t>
            </a:r>
          </a:p>
          <a:p>
            <a:r>
              <a:rPr lang="en-US" dirty="0" smtClean="0"/>
              <a:t>Do your stools glow in the dark?</a:t>
            </a:r>
          </a:p>
          <a:p>
            <a:endParaRPr lang="en-US" dirty="0"/>
          </a:p>
        </p:txBody>
      </p:sp>
      <p:pic>
        <p:nvPicPr>
          <p:cNvPr id="4" name="Picture 3" descr="Glow-in-Dark-Ston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0633" y="3772561"/>
            <a:ext cx="2807110" cy="2103238"/>
          </a:xfrm>
          <a:prstGeom prst="rect">
            <a:avLst/>
          </a:prstGeom>
        </p:spPr>
      </p:pic>
    </p:spTree>
    <p:extLst>
      <p:ext uri="{BB962C8B-B14F-4D97-AF65-F5344CB8AC3E}">
        <p14:creationId xmlns:p14="http://schemas.microsoft.com/office/powerpoint/2010/main" val="96861480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09637"/>
            <a:ext cx="8229600" cy="1143000"/>
          </a:xfrm>
        </p:spPr>
        <p:txBody>
          <a:bodyPr/>
          <a:lstStyle/>
          <a:p>
            <a:r>
              <a:rPr lang="en-US" dirty="0"/>
              <a:t>Physical Exam Is Uncertain</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5280358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pleen.jpg"/>
          <p:cNvPicPr>
            <a:picLocks noGrp="1" noChangeAspect="1"/>
          </p:cNvPicPr>
          <p:nvPr>
            <p:ph idx="1"/>
          </p:nvPr>
        </p:nvPicPr>
        <p:blipFill>
          <a:blip r:embed="rId3">
            <a:extLst>
              <a:ext uri="{28A0092B-C50C-407E-A947-70E740481C1C}">
                <a14:useLocalDpi xmlns:a14="http://schemas.microsoft.com/office/drawing/2010/main" val="0"/>
              </a:ext>
            </a:extLst>
          </a:blip>
          <a:srcRect l="-20494" r="-20494"/>
          <a:stretch>
            <a:fillRect/>
          </a:stretch>
        </p:blipFill>
        <p:spPr/>
      </p:pic>
    </p:spTree>
    <p:extLst>
      <p:ext uri="{BB962C8B-B14F-4D97-AF65-F5344CB8AC3E}">
        <p14:creationId xmlns:p14="http://schemas.microsoft.com/office/powerpoint/2010/main" val="328033071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8330"/>
            <a:ext cx="8229600" cy="1143000"/>
          </a:xfrm>
        </p:spPr>
        <p:txBody>
          <a:bodyPr/>
          <a:lstStyle/>
          <a:p>
            <a:r>
              <a:rPr lang="en-US" dirty="0"/>
              <a:t>Anatomy Is Uncertain</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0871097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endParaRPr lang="en-US" dirty="0"/>
          </a:p>
        </p:txBody>
      </p:sp>
      <p:sp>
        <p:nvSpPr>
          <p:cNvPr id="3" name="Content Placeholder 2"/>
          <p:cNvSpPr>
            <a:spLocks noGrp="1"/>
          </p:cNvSpPr>
          <p:nvPr>
            <p:ph idx="1"/>
          </p:nvPr>
        </p:nvSpPr>
        <p:spPr/>
        <p:txBody>
          <a:bodyPr/>
          <a:lstStyle/>
          <a:p>
            <a:r>
              <a:rPr lang="en-US" dirty="0" err="1" smtClean="0"/>
              <a:t>Situs</a:t>
            </a:r>
            <a:r>
              <a:rPr lang="en-US" dirty="0" smtClean="0"/>
              <a:t> </a:t>
            </a:r>
            <a:r>
              <a:rPr lang="en-US" dirty="0" err="1" smtClean="0"/>
              <a:t>inversus</a:t>
            </a:r>
            <a:endParaRPr lang="en-US" dirty="0"/>
          </a:p>
          <a:p>
            <a:endParaRPr lang="en-US" dirty="0" smtClean="0"/>
          </a:p>
          <a:p>
            <a:endParaRPr lang="en-US" dirty="0"/>
          </a:p>
          <a:p>
            <a:r>
              <a:rPr lang="en-US" dirty="0" smtClean="0"/>
              <a:t>Single kidney</a:t>
            </a:r>
          </a:p>
          <a:p>
            <a:r>
              <a:rPr lang="en-US" dirty="0" smtClean="0"/>
              <a:t>Horseshoe kidney</a:t>
            </a:r>
          </a:p>
          <a:p>
            <a:r>
              <a:rPr lang="en-US" dirty="0" smtClean="0"/>
              <a:t>Nerves and blood vessels                                        are variable                                                       </a:t>
            </a:r>
          </a:p>
        </p:txBody>
      </p:sp>
      <p:pic>
        <p:nvPicPr>
          <p:cNvPr id="4" name="Picture 3" descr="situs_inversus_bab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1029889"/>
            <a:ext cx="5334000" cy="2489200"/>
          </a:xfrm>
          <a:prstGeom prst="rect">
            <a:avLst/>
          </a:prstGeom>
        </p:spPr>
      </p:pic>
      <p:pic>
        <p:nvPicPr>
          <p:cNvPr id="5" name="Picture 4" descr="Horseshoe kidney w multiple arteri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1505" y="3597061"/>
            <a:ext cx="2898091" cy="2898091"/>
          </a:xfrm>
          <a:prstGeom prst="rect">
            <a:avLst/>
          </a:prstGeom>
        </p:spPr>
      </p:pic>
    </p:spTree>
    <p:extLst>
      <p:ext uri="{BB962C8B-B14F-4D97-AF65-F5344CB8AC3E}">
        <p14:creationId xmlns:p14="http://schemas.microsoft.com/office/powerpoint/2010/main" val="25212743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6964" y="149172"/>
            <a:ext cx="8229600" cy="1143000"/>
          </a:xfrm>
        </p:spPr>
        <p:txBody>
          <a:bodyPr/>
          <a:lstStyle/>
          <a:p>
            <a:r>
              <a:rPr lang="en-US" dirty="0" smtClean="0"/>
              <a:t>It’s A Boy!</a:t>
            </a:r>
            <a:endParaRPr lang="en-US" dirty="0"/>
          </a:p>
        </p:txBody>
      </p:sp>
      <p:pic>
        <p:nvPicPr>
          <p:cNvPr id="4" name="Content Placeholder 3" descr="it's a boy.jpg"/>
          <p:cNvPicPr>
            <a:picLocks noGrp="1" noChangeAspect="1"/>
          </p:cNvPicPr>
          <p:nvPr>
            <p:ph idx="1"/>
          </p:nvPr>
        </p:nvPicPr>
        <p:blipFill>
          <a:blip r:embed="rId3">
            <a:extLst>
              <a:ext uri="{28A0092B-C50C-407E-A947-70E740481C1C}">
                <a14:useLocalDpi xmlns:a14="http://schemas.microsoft.com/office/drawing/2010/main" val="0"/>
              </a:ext>
            </a:extLst>
          </a:blip>
          <a:srcRect l="-10479" r="-10479"/>
          <a:stretch>
            <a:fillRect/>
          </a:stretch>
        </p:blipFill>
        <p:spPr>
          <a:xfrm>
            <a:off x="4779739" y="357871"/>
            <a:ext cx="4154914" cy="2285043"/>
          </a:xfrm>
        </p:spPr>
      </p:pic>
      <p:sp>
        <p:nvSpPr>
          <p:cNvPr id="5" name="TextBox 4"/>
          <p:cNvSpPr txBox="1"/>
          <p:nvPr/>
        </p:nvSpPr>
        <p:spPr>
          <a:xfrm>
            <a:off x="75861" y="2893890"/>
            <a:ext cx="8126744" cy="2308324"/>
          </a:xfrm>
          <a:prstGeom prst="rect">
            <a:avLst/>
          </a:prstGeom>
          <a:noFill/>
        </p:spPr>
        <p:txBody>
          <a:bodyPr wrap="none" rtlCol="0">
            <a:spAutoFit/>
          </a:bodyPr>
          <a:lstStyle/>
          <a:p>
            <a:r>
              <a:rPr lang="en-US" sz="3600" dirty="0" smtClean="0"/>
              <a:t>Don’t be so sure!</a:t>
            </a:r>
          </a:p>
          <a:p>
            <a:r>
              <a:rPr lang="en-US" sz="3600" dirty="0"/>
              <a:t>Sometimes what looks like a boy turns out </a:t>
            </a:r>
            <a:endParaRPr lang="en-US" sz="3600" dirty="0" smtClean="0"/>
          </a:p>
          <a:p>
            <a:r>
              <a:rPr lang="en-US" sz="3600" dirty="0" smtClean="0"/>
              <a:t>to </a:t>
            </a:r>
            <a:r>
              <a:rPr lang="en-US" sz="3600" dirty="0"/>
              <a:t>be a girl, and vice versa. </a:t>
            </a:r>
          </a:p>
          <a:p>
            <a:endParaRPr lang="en-US" sz="3600" dirty="0" smtClean="0"/>
          </a:p>
        </p:txBody>
      </p:sp>
    </p:spTree>
    <p:extLst>
      <p:ext uri="{BB962C8B-B14F-4D97-AF65-F5344CB8AC3E}">
        <p14:creationId xmlns:p14="http://schemas.microsoft.com/office/powerpoint/2010/main" val="32625205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Boys Look Different Under the Diaper</a:t>
            </a:r>
            <a:endParaRPr lang="en-US" dirty="0"/>
          </a:p>
        </p:txBody>
      </p:sp>
      <p:pic>
        <p:nvPicPr>
          <p:cNvPr id="4" name="Content Placeholder 3" descr="Boys vs Girls.jpeg"/>
          <p:cNvPicPr>
            <a:picLocks noGrp="1" noChangeAspect="1"/>
          </p:cNvPicPr>
          <p:nvPr>
            <p:ph idx="1"/>
          </p:nvPr>
        </p:nvPicPr>
        <p:blipFill>
          <a:blip r:embed="rId3">
            <a:extLst>
              <a:ext uri="{28A0092B-C50C-407E-A947-70E740481C1C}">
                <a14:useLocalDpi xmlns:a14="http://schemas.microsoft.com/office/drawing/2010/main" val="0"/>
              </a:ext>
            </a:extLst>
          </a:blip>
          <a:srcRect l="-84162" r="-84162"/>
          <a:stretch>
            <a:fillRect/>
          </a:stretch>
        </p:blipFill>
        <p:spPr/>
      </p:pic>
    </p:spTree>
    <p:extLst>
      <p:ext uri="{BB962C8B-B14F-4D97-AF65-F5344CB8AC3E}">
        <p14:creationId xmlns:p14="http://schemas.microsoft.com/office/powerpoint/2010/main" val="328604228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Sex and Gender</a:t>
            </a:r>
            <a:endParaRPr lang="en-US" dirty="0"/>
          </a:p>
        </p:txBody>
      </p:sp>
      <p:sp>
        <p:nvSpPr>
          <p:cNvPr id="3" name="Content Placeholder 2"/>
          <p:cNvSpPr>
            <a:spLocks noGrp="1"/>
          </p:cNvSpPr>
          <p:nvPr>
            <p:ph idx="1"/>
          </p:nvPr>
        </p:nvSpPr>
        <p:spPr>
          <a:xfrm>
            <a:off x="229012" y="1311574"/>
            <a:ext cx="8914988" cy="5412840"/>
          </a:xfrm>
        </p:spPr>
        <p:txBody>
          <a:bodyPr>
            <a:normAutofit fontScale="77500" lnSpcReduction="20000"/>
          </a:bodyPr>
          <a:lstStyle/>
          <a:p>
            <a:endParaRPr lang="en-US" dirty="0"/>
          </a:p>
          <a:p>
            <a:r>
              <a:rPr lang="en-US" dirty="0" smtClean="0"/>
              <a:t>More </a:t>
            </a:r>
            <a:r>
              <a:rPr lang="en-US" dirty="0"/>
              <a:t>complicated </a:t>
            </a:r>
            <a:r>
              <a:rPr lang="en-US" dirty="0" smtClean="0"/>
              <a:t>than you  </a:t>
            </a:r>
            <a:r>
              <a:rPr lang="en-US" dirty="0"/>
              <a:t>probably </a:t>
            </a:r>
            <a:r>
              <a:rPr lang="en-US" dirty="0" smtClean="0"/>
              <a:t>realize</a:t>
            </a:r>
          </a:p>
          <a:p>
            <a:r>
              <a:rPr lang="en-US" dirty="0" smtClean="0"/>
              <a:t>5 things determine biological sex in a newborn</a:t>
            </a:r>
          </a:p>
          <a:p>
            <a:pPr marL="914400" lvl="1" indent="-514350">
              <a:buFont typeface="+mj-lt"/>
              <a:buAutoNum type="arabicPeriod"/>
            </a:pPr>
            <a:r>
              <a:rPr lang="en-US" dirty="0"/>
              <a:t>the number and type of </a:t>
            </a:r>
            <a:r>
              <a:rPr lang="en-US" dirty="0" smtClean="0"/>
              <a:t>sex chromosomes</a:t>
            </a:r>
            <a:endParaRPr lang="en-US" u="sng" dirty="0"/>
          </a:p>
          <a:p>
            <a:pPr marL="914400" lvl="1" indent="-514350">
              <a:buFont typeface="+mj-lt"/>
              <a:buAutoNum type="arabicPeriod"/>
            </a:pPr>
            <a:r>
              <a:rPr lang="en-US" dirty="0"/>
              <a:t>the type </a:t>
            </a:r>
            <a:r>
              <a:rPr lang="en-US" dirty="0" smtClean="0"/>
              <a:t>of gonads—</a:t>
            </a:r>
            <a:r>
              <a:rPr lang="en-US" dirty="0"/>
              <a:t>ovaries or </a:t>
            </a:r>
            <a:r>
              <a:rPr lang="en-US" dirty="0" smtClean="0"/>
              <a:t>testicles</a:t>
            </a:r>
            <a:endParaRPr lang="en-US" dirty="0"/>
          </a:p>
          <a:p>
            <a:pPr marL="914400" lvl="1" indent="-514350">
              <a:buFont typeface="+mj-lt"/>
              <a:buAutoNum type="arabicPeriod"/>
            </a:pPr>
            <a:r>
              <a:rPr lang="en-US" dirty="0"/>
              <a:t>the </a:t>
            </a:r>
            <a:r>
              <a:rPr lang="en-US" dirty="0" smtClean="0"/>
              <a:t>sex hormones</a:t>
            </a:r>
            <a:endParaRPr lang="en-US" dirty="0"/>
          </a:p>
          <a:p>
            <a:pPr marL="914400" lvl="1" indent="-514350">
              <a:buFont typeface="+mj-lt"/>
              <a:buAutoNum type="arabicPeriod"/>
            </a:pPr>
            <a:r>
              <a:rPr lang="en-US" dirty="0"/>
              <a:t>the internal reproductive anatomy (such as the </a:t>
            </a:r>
            <a:r>
              <a:rPr lang="en-US" dirty="0" smtClean="0"/>
              <a:t>uterus</a:t>
            </a:r>
            <a:r>
              <a:rPr lang="en-US" dirty="0"/>
              <a:t> in females</a:t>
            </a:r>
            <a:r>
              <a:rPr lang="en-US" dirty="0" smtClean="0"/>
              <a:t>)</a:t>
            </a:r>
            <a:endParaRPr lang="en-US" dirty="0"/>
          </a:p>
          <a:p>
            <a:pPr marL="914400" lvl="1" indent="-514350">
              <a:buFont typeface="+mj-lt"/>
              <a:buAutoNum type="arabicPeriod"/>
            </a:pPr>
            <a:r>
              <a:rPr lang="en-US" dirty="0"/>
              <a:t>the external genitalia</a:t>
            </a:r>
            <a:r>
              <a:rPr lang="en-US" dirty="0" smtClean="0"/>
              <a:t>.</a:t>
            </a:r>
            <a:endParaRPr lang="en-US" dirty="0"/>
          </a:p>
          <a:p>
            <a:r>
              <a:rPr lang="en-US" dirty="0" smtClean="0"/>
              <a:t>Other factors act later in life to determine gender </a:t>
            </a:r>
          </a:p>
          <a:p>
            <a:pPr lvl="1"/>
            <a:r>
              <a:rPr lang="en-US" dirty="0" smtClean="0"/>
              <a:t>Development of secondary sexual characteristics</a:t>
            </a:r>
          </a:p>
          <a:p>
            <a:pPr lvl="1"/>
            <a:r>
              <a:rPr lang="en-US" dirty="0" smtClean="0"/>
              <a:t>Sex of rearing</a:t>
            </a:r>
          </a:p>
          <a:p>
            <a:pPr lvl="1"/>
            <a:r>
              <a:rPr lang="en-US" dirty="0" smtClean="0"/>
              <a:t>Gender self-identification</a:t>
            </a:r>
          </a:p>
          <a:p>
            <a:pPr lvl="1"/>
            <a:r>
              <a:rPr lang="en-US" dirty="0" smtClean="0"/>
              <a:t>Object of desire</a:t>
            </a:r>
          </a:p>
          <a:p>
            <a:pPr lvl="1"/>
            <a:r>
              <a:rPr lang="en-US" dirty="0" smtClean="0"/>
              <a:t>Social gender</a:t>
            </a:r>
          </a:p>
          <a:p>
            <a:pPr lvl="1"/>
            <a:r>
              <a:rPr lang="en-US" dirty="0" smtClean="0"/>
              <a:t>Legal gender</a:t>
            </a:r>
          </a:p>
          <a:p>
            <a:pPr marL="457200" lvl="1" indent="0">
              <a:buNone/>
            </a:pPr>
            <a:endParaRPr lang="en-US" dirty="0" smtClean="0"/>
          </a:p>
          <a:p>
            <a:pPr marL="457200" lvl="1" indent="0">
              <a:buNone/>
            </a:pPr>
            <a:endParaRPr lang="en-US" dirty="0" smtClean="0"/>
          </a:p>
          <a:p>
            <a:pPr lvl="1"/>
            <a:endParaRPr lang="en-US" dirty="0"/>
          </a:p>
        </p:txBody>
      </p:sp>
    </p:spTree>
    <p:extLst>
      <p:ext uri="{BB962C8B-B14F-4D97-AF65-F5344CB8AC3E}">
        <p14:creationId xmlns:p14="http://schemas.microsoft.com/office/powerpoint/2010/main" val="365737769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329" y="85717"/>
            <a:ext cx="8229600" cy="1143000"/>
          </a:xfrm>
        </p:spPr>
        <p:txBody>
          <a:bodyPr/>
          <a:lstStyle/>
          <a:p>
            <a:r>
              <a:rPr lang="en-US" dirty="0" smtClean="0"/>
              <a:t>Chromosomal Sex Is Complicated</a:t>
            </a:r>
            <a:endParaRPr lang="en-US" dirty="0"/>
          </a:p>
        </p:txBody>
      </p:sp>
      <p:sp>
        <p:nvSpPr>
          <p:cNvPr id="3" name="Content Placeholder 2"/>
          <p:cNvSpPr>
            <a:spLocks noGrp="1"/>
          </p:cNvSpPr>
          <p:nvPr>
            <p:ph idx="1"/>
          </p:nvPr>
        </p:nvSpPr>
        <p:spPr>
          <a:xfrm>
            <a:off x="316329" y="1194951"/>
            <a:ext cx="8827671" cy="4525963"/>
          </a:xfrm>
        </p:spPr>
        <p:txBody>
          <a:bodyPr/>
          <a:lstStyle/>
          <a:p>
            <a:r>
              <a:rPr lang="en-US" dirty="0" smtClean="0"/>
              <a:t>We have 46 chromosomes (23 pairs) </a:t>
            </a:r>
          </a:p>
          <a:p>
            <a:r>
              <a:rPr lang="en-US" dirty="0" smtClean="0"/>
              <a:t>22 pairs of somatic chromosomes and one pair of sex chromosomes</a:t>
            </a:r>
          </a:p>
          <a:p>
            <a:r>
              <a:rPr lang="en-US" dirty="0" smtClean="0"/>
              <a:t>Mitosis vs. meiosis</a:t>
            </a:r>
          </a:p>
        </p:txBody>
      </p:sp>
      <p:pic>
        <p:nvPicPr>
          <p:cNvPr id="6" name="Picture 5" descr="Meiosis.t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76820"/>
            <a:ext cx="9144000" cy="4086435"/>
          </a:xfrm>
          <a:prstGeom prst="rect">
            <a:avLst/>
          </a:prstGeom>
        </p:spPr>
      </p:pic>
    </p:spTree>
    <p:extLst>
      <p:ext uri="{BB962C8B-B14F-4D97-AF65-F5344CB8AC3E}">
        <p14:creationId xmlns:p14="http://schemas.microsoft.com/office/powerpoint/2010/main" val="16488842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Accidents Happen: </a:t>
            </a:r>
            <a:r>
              <a:rPr lang="en-US" dirty="0" err="1" smtClean="0"/>
              <a:t>Dysjunctions</a:t>
            </a:r>
            <a:r>
              <a:rPr lang="en-US" dirty="0" smtClean="0"/>
              <a:t> and</a:t>
            </a:r>
            <a:r>
              <a:rPr lang="en-US" dirty="0"/>
              <a:t/>
            </a:r>
            <a:br>
              <a:rPr lang="en-US" dirty="0"/>
            </a:br>
            <a:r>
              <a:rPr lang="en-US" dirty="0" smtClean="0"/>
              <a:t>Crossovers</a:t>
            </a:r>
            <a:endParaRPr lang="en-US" dirty="0"/>
          </a:p>
        </p:txBody>
      </p:sp>
      <p:pic>
        <p:nvPicPr>
          <p:cNvPr id="4" name="Content Placeholder 3" descr="crossing_over.jpg"/>
          <p:cNvPicPr>
            <a:picLocks noGrp="1" noChangeAspect="1"/>
          </p:cNvPicPr>
          <p:nvPr>
            <p:ph idx="1"/>
          </p:nvPr>
        </p:nvPicPr>
        <p:blipFill>
          <a:blip r:embed="rId3">
            <a:extLst>
              <a:ext uri="{28A0092B-C50C-407E-A947-70E740481C1C}">
                <a14:useLocalDpi xmlns:a14="http://schemas.microsoft.com/office/drawing/2010/main" val="0"/>
              </a:ext>
            </a:extLst>
          </a:blip>
          <a:srcRect l="-48552" r="-48552"/>
          <a:stretch>
            <a:fillRect/>
          </a:stretch>
        </p:blipFill>
        <p:spPr>
          <a:xfrm>
            <a:off x="3743419" y="2012811"/>
            <a:ext cx="6071051" cy="3338844"/>
          </a:xfrm>
        </p:spPr>
      </p:pic>
      <p:pic>
        <p:nvPicPr>
          <p:cNvPr id="5" name="Picture 4" descr="chromosomal error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54422"/>
            <a:ext cx="4324840" cy="3209842"/>
          </a:xfrm>
          <a:prstGeom prst="rect">
            <a:avLst/>
          </a:prstGeom>
        </p:spPr>
      </p:pic>
    </p:spTree>
    <p:extLst>
      <p:ext uri="{BB962C8B-B14F-4D97-AF65-F5344CB8AC3E}">
        <p14:creationId xmlns:p14="http://schemas.microsoft.com/office/powerpoint/2010/main" val="34822504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pPr eaLnBrk="1" hangingPunct="1"/>
            <a:endParaRPr lang="en-US" dirty="0">
              <a:latin typeface="Arial" charset="0"/>
              <a:cs typeface="Arial" charset="0"/>
            </a:endParaRPr>
          </a:p>
        </p:txBody>
      </p:sp>
      <p:pic>
        <p:nvPicPr>
          <p:cNvPr id="11571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199" y="1204328"/>
            <a:ext cx="4302873" cy="4302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Content Placeholder 3" descr="trust-me_-i_m-a-doctor.jpg"/>
          <p:cNvPicPr>
            <a:picLocks noGrp="1" noChangeAspect="1"/>
          </p:cNvPicPr>
          <p:nvPr>
            <p:ph idx="1"/>
          </p:nvPr>
        </p:nvPicPr>
        <p:blipFill>
          <a:blip r:embed="rId4">
            <a:extLst>
              <a:ext uri="{28A0092B-C50C-407E-A947-70E740481C1C}">
                <a14:useLocalDpi xmlns:a14="http://schemas.microsoft.com/office/drawing/2010/main" val="0"/>
              </a:ext>
            </a:extLst>
          </a:blip>
          <a:srcRect l="-80312" r="-80312"/>
          <a:stretch>
            <a:fillRect/>
          </a:stretch>
        </p:blipFill>
        <p:spPr>
          <a:xfrm>
            <a:off x="1985465" y="921543"/>
            <a:ext cx="9829492" cy="5405842"/>
          </a:xfrm>
        </p:spPr>
      </p:pic>
      <p:sp>
        <p:nvSpPr>
          <p:cNvPr id="3" name="TextBox 2"/>
          <p:cNvSpPr txBox="1"/>
          <p:nvPr/>
        </p:nvSpPr>
        <p:spPr>
          <a:xfrm>
            <a:off x="4186041" y="2364161"/>
            <a:ext cx="3263677" cy="1077218"/>
          </a:xfrm>
          <a:prstGeom prst="rect">
            <a:avLst/>
          </a:prstGeom>
          <a:noFill/>
        </p:spPr>
        <p:txBody>
          <a:bodyPr wrap="square" rtlCol="0">
            <a:spAutoFit/>
          </a:bodyPr>
          <a:lstStyle/>
          <a:p>
            <a:endParaRPr lang="en-US" sz="2800" dirty="0" smtClean="0"/>
          </a:p>
          <a:p>
            <a:endParaRPr lang="en-US" dirty="0"/>
          </a:p>
          <a:p>
            <a:endParaRPr lang="en-US" dirty="0"/>
          </a:p>
        </p:txBody>
      </p:sp>
    </p:spTree>
    <p:extLst>
      <p:ext uri="{BB962C8B-B14F-4D97-AF65-F5344CB8AC3E}">
        <p14:creationId xmlns:p14="http://schemas.microsoft.com/office/powerpoint/2010/main" val="13244735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Chromosomal Sex</a:t>
            </a:r>
            <a:endParaRPr lang="en-US" dirty="0"/>
          </a:p>
        </p:txBody>
      </p:sp>
      <p:sp>
        <p:nvSpPr>
          <p:cNvPr id="3" name="Content Placeholder 2"/>
          <p:cNvSpPr>
            <a:spLocks noGrp="1"/>
          </p:cNvSpPr>
          <p:nvPr>
            <p:ph idx="1"/>
          </p:nvPr>
        </p:nvSpPr>
        <p:spPr>
          <a:xfrm>
            <a:off x="358878" y="1534652"/>
            <a:ext cx="8229600" cy="4525963"/>
          </a:xfrm>
        </p:spPr>
        <p:txBody>
          <a:bodyPr>
            <a:normAutofit/>
          </a:bodyPr>
          <a:lstStyle/>
          <a:p>
            <a:pPr marL="0" indent="0">
              <a:buNone/>
            </a:pPr>
            <a:r>
              <a:rPr lang="en-US" dirty="0" smtClean="0"/>
              <a:t>XX = normal female           XY </a:t>
            </a:r>
            <a:r>
              <a:rPr lang="en-US" dirty="0"/>
              <a:t>= normal male</a:t>
            </a:r>
          </a:p>
          <a:p>
            <a:endParaRPr lang="en-US" dirty="0" smtClean="0"/>
          </a:p>
        </p:txBody>
      </p:sp>
      <p:pic>
        <p:nvPicPr>
          <p:cNvPr id="4" name="Picture 3" descr="male female brain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283213"/>
            <a:ext cx="7654412" cy="4650055"/>
          </a:xfrm>
          <a:prstGeom prst="rect">
            <a:avLst/>
          </a:prstGeom>
        </p:spPr>
      </p:pic>
    </p:spTree>
    <p:extLst>
      <p:ext uri="{BB962C8B-B14F-4D97-AF65-F5344CB8AC3E}">
        <p14:creationId xmlns:p14="http://schemas.microsoft.com/office/powerpoint/2010/main" val="12900739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962" y="319857"/>
            <a:ext cx="8229600" cy="1143000"/>
          </a:xfrm>
        </p:spPr>
        <p:txBody>
          <a:bodyPr>
            <a:normAutofit fontScale="90000"/>
          </a:bodyPr>
          <a:lstStyle/>
          <a:p>
            <a:r>
              <a:rPr lang="en-US" dirty="0" smtClean="0"/>
              <a:t>XO</a:t>
            </a:r>
            <a:br>
              <a:rPr lang="en-US" dirty="0" smtClean="0"/>
            </a:br>
            <a:r>
              <a:rPr lang="en-US" dirty="0" smtClean="0"/>
              <a:t>Turner’s Syndrome</a:t>
            </a:r>
            <a:endParaRPr lang="en-US" dirty="0"/>
          </a:p>
        </p:txBody>
      </p:sp>
      <p:pic>
        <p:nvPicPr>
          <p:cNvPr id="5" name="Content Placeholder 4" descr="turner.jpg"/>
          <p:cNvPicPr>
            <a:picLocks noGrp="1" noChangeAspect="1"/>
          </p:cNvPicPr>
          <p:nvPr>
            <p:ph idx="1"/>
          </p:nvPr>
        </p:nvPicPr>
        <p:blipFill>
          <a:blip r:embed="rId3">
            <a:extLst>
              <a:ext uri="{28A0092B-C50C-407E-A947-70E740481C1C}">
                <a14:useLocalDpi xmlns:a14="http://schemas.microsoft.com/office/drawing/2010/main" val="0"/>
              </a:ext>
            </a:extLst>
          </a:blip>
          <a:srcRect l="-40915" r="-40915"/>
          <a:stretch>
            <a:fillRect/>
          </a:stretch>
        </p:blipFill>
        <p:spPr>
          <a:xfrm>
            <a:off x="-2058220" y="1665748"/>
            <a:ext cx="8919676" cy="4905478"/>
          </a:xfrm>
        </p:spPr>
      </p:pic>
      <p:pic>
        <p:nvPicPr>
          <p:cNvPr id="6" name="Picture 5" descr="Klinefelt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3936" y="1531095"/>
            <a:ext cx="4662129" cy="4953512"/>
          </a:xfrm>
          <a:prstGeom prst="rect">
            <a:avLst/>
          </a:prstGeom>
        </p:spPr>
      </p:pic>
      <p:sp>
        <p:nvSpPr>
          <p:cNvPr id="7" name="TextBox 6"/>
          <p:cNvSpPr txBox="1"/>
          <p:nvPr/>
        </p:nvSpPr>
        <p:spPr>
          <a:xfrm>
            <a:off x="4277032" y="207656"/>
            <a:ext cx="4912523" cy="1323439"/>
          </a:xfrm>
          <a:prstGeom prst="rect">
            <a:avLst/>
          </a:prstGeom>
          <a:noFill/>
        </p:spPr>
        <p:txBody>
          <a:bodyPr wrap="none" rtlCol="0">
            <a:spAutoFit/>
          </a:bodyPr>
          <a:lstStyle/>
          <a:p>
            <a:r>
              <a:rPr lang="en-US" sz="3600" dirty="0" smtClean="0"/>
              <a:t>                  </a:t>
            </a:r>
            <a:r>
              <a:rPr lang="en-US" sz="4000" dirty="0" smtClean="0"/>
              <a:t>XXY</a:t>
            </a:r>
          </a:p>
          <a:p>
            <a:r>
              <a:rPr lang="en-US" sz="4000" dirty="0" err="1" smtClean="0"/>
              <a:t>Klinefelter’s</a:t>
            </a:r>
            <a:r>
              <a:rPr lang="en-US" sz="4000" dirty="0" smtClean="0"/>
              <a:t> Syndrome</a:t>
            </a:r>
            <a:endParaRPr lang="en-US" sz="4000" dirty="0"/>
          </a:p>
        </p:txBody>
      </p:sp>
    </p:spTree>
    <p:extLst>
      <p:ext uri="{BB962C8B-B14F-4D97-AF65-F5344CB8AC3E}">
        <p14:creationId xmlns:p14="http://schemas.microsoft.com/office/powerpoint/2010/main" val="351700265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62232" y="428522"/>
            <a:ext cx="8229600" cy="6290187"/>
          </a:xfrm>
        </p:spPr>
        <p:txBody>
          <a:bodyPr>
            <a:normAutofit fontScale="92500"/>
          </a:bodyPr>
          <a:lstStyle/>
          <a:p>
            <a:r>
              <a:rPr lang="en-US" dirty="0"/>
              <a:t>Others: </a:t>
            </a:r>
            <a:r>
              <a:rPr lang="en-US" dirty="0" smtClean="0"/>
              <a:t>XYY</a:t>
            </a:r>
            <a:r>
              <a:rPr lang="en-US" dirty="0"/>
              <a:t>, XXX, </a:t>
            </a:r>
            <a:r>
              <a:rPr lang="en-US" dirty="0" smtClean="0"/>
              <a:t>XXXY, XXYY</a:t>
            </a:r>
            <a:endParaRPr lang="en-US" dirty="0"/>
          </a:p>
          <a:p>
            <a:r>
              <a:rPr lang="en-US" dirty="0"/>
              <a:t>Transposition: </a:t>
            </a:r>
            <a:r>
              <a:rPr lang="en-US" dirty="0" smtClean="0"/>
              <a:t>No Y; male </a:t>
            </a:r>
            <a:r>
              <a:rPr lang="en-US" dirty="0"/>
              <a:t>sex determinants on X</a:t>
            </a:r>
          </a:p>
          <a:p>
            <a:pPr marL="0" indent="0">
              <a:buNone/>
            </a:pPr>
            <a:endParaRPr lang="en-US" dirty="0"/>
          </a:p>
          <a:p>
            <a:endParaRPr lang="en-US" dirty="0" smtClean="0"/>
          </a:p>
          <a:p>
            <a:endParaRPr lang="en-US" dirty="0" smtClean="0"/>
          </a:p>
          <a:p>
            <a:endParaRPr lang="en-US" dirty="0"/>
          </a:p>
          <a:p>
            <a:endParaRPr lang="en-US" dirty="0" smtClean="0"/>
          </a:p>
          <a:p>
            <a:endParaRPr lang="en-US" dirty="0"/>
          </a:p>
          <a:p>
            <a:r>
              <a:rPr lang="en-US" dirty="0" smtClean="0"/>
              <a:t>Genetic </a:t>
            </a:r>
            <a:r>
              <a:rPr lang="en-US" dirty="0"/>
              <a:t>mosaics: </a:t>
            </a:r>
          </a:p>
          <a:p>
            <a:pPr lvl="1"/>
            <a:r>
              <a:rPr lang="en-US" dirty="0" smtClean="0"/>
              <a:t>Two people in one</a:t>
            </a:r>
          </a:p>
          <a:p>
            <a:pPr lvl="1"/>
            <a:r>
              <a:rPr lang="en-US" dirty="0" smtClean="0"/>
              <a:t>One </a:t>
            </a:r>
            <a:r>
              <a:rPr lang="en-US" dirty="0"/>
              <a:t>woman with a uterus </a:t>
            </a:r>
            <a:r>
              <a:rPr lang="en-US" dirty="0" smtClean="0"/>
              <a:t>had a mixture of </a:t>
            </a:r>
            <a:r>
              <a:rPr lang="en-US" dirty="0"/>
              <a:t>4 different cell </a:t>
            </a:r>
            <a:r>
              <a:rPr lang="en-US" dirty="0" smtClean="0"/>
              <a:t>lines: </a:t>
            </a:r>
            <a:r>
              <a:rPr lang="en-US" dirty="0"/>
              <a:t>XX, XY, XO and XXY</a:t>
            </a:r>
          </a:p>
          <a:p>
            <a:endParaRPr lang="en-US" dirty="0"/>
          </a:p>
        </p:txBody>
      </p:sp>
      <p:pic>
        <p:nvPicPr>
          <p:cNvPr id="4" name="Picture 3" descr="Heterochromia_Iridi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809" y="1623942"/>
            <a:ext cx="6248740" cy="3007206"/>
          </a:xfrm>
          <a:prstGeom prst="rect">
            <a:avLst/>
          </a:prstGeom>
        </p:spPr>
      </p:pic>
    </p:spTree>
    <p:extLst>
      <p:ext uri="{BB962C8B-B14F-4D97-AF65-F5344CB8AC3E}">
        <p14:creationId xmlns:p14="http://schemas.microsoft.com/office/powerpoint/2010/main" val="6308176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Gonadal Sex</a:t>
            </a:r>
            <a:endParaRPr lang="en-US" dirty="0"/>
          </a:p>
        </p:txBody>
      </p:sp>
      <p:sp>
        <p:nvSpPr>
          <p:cNvPr id="3" name="Content Placeholder 2"/>
          <p:cNvSpPr>
            <a:spLocks noGrp="1"/>
          </p:cNvSpPr>
          <p:nvPr>
            <p:ph idx="1"/>
          </p:nvPr>
        </p:nvSpPr>
        <p:spPr/>
        <p:txBody>
          <a:bodyPr/>
          <a:lstStyle/>
          <a:p>
            <a:r>
              <a:rPr lang="en-US" dirty="0" smtClean="0"/>
              <a:t>Testes (in scrotum or hidden in abdomen)</a:t>
            </a:r>
          </a:p>
          <a:p>
            <a:r>
              <a:rPr lang="en-US" dirty="0" smtClean="0"/>
              <a:t>Ovaries</a:t>
            </a:r>
          </a:p>
          <a:p>
            <a:r>
              <a:rPr lang="en-US" dirty="0" smtClean="0"/>
              <a:t>Both</a:t>
            </a:r>
          </a:p>
          <a:p>
            <a:r>
              <a:rPr lang="en-US" dirty="0" smtClean="0"/>
              <a:t>Neither</a:t>
            </a:r>
          </a:p>
          <a:p>
            <a:r>
              <a:rPr lang="en-US" dirty="0" smtClean="0"/>
              <a:t>Hermaphrodite </a:t>
            </a:r>
            <a:r>
              <a:rPr lang="en-US" dirty="0" err="1" smtClean="0"/>
              <a:t>ovotestis</a:t>
            </a:r>
            <a:endParaRPr lang="en-US" dirty="0"/>
          </a:p>
        </p:txBody>
      </p:sp>
    </p:spTree>
    <p:extLst>
      <p:ext uri="{BB962C8B-B14F-4D97-AF65-F5344CB8AC3E}">
        <p14:creationId xmlns:p14="http://schemas.microsoft.com/office/powerpoint/2010/main" val="15146664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Hormonal Sex</a:t>
            </a:r>
            <a:endParaRPr lang="en-US" dirty="0"/>
          </a:p>
        </p:txBody>
      </p:sp>
      <p:sp>
        <p:nvSpPr>
          <p:cNvPr id="3" name="Content Placeholder 2"/>
          <p:cNvSpPr>
            <a:spLocks noGrp="1"/>
          </p:cNvSpPr>
          <p:nvPr>
            <p:ph idx="1"/>
          </p:nvPr>
        </p:nvSpPr>
        <p:spPr>
          <a:xfrm>
            <a:off x="117743" y="1600200"/>
            <a:ext cx="8906412" cy="4525963"/>
          </a:xfrm>
        </p:spPr>
        <p:txBody>
          <a:bodyPr>
            <a:normAutofit lnSpcReduction="10000"/>
          </a:bodyPr>
          <a:lstStyle/>
          <a:p>
            <a:r>
              <a:rPr lang="en-US" dirty="0" smtClean="0"/>
              <a:t>During fetal development</a:t>
            </a:r>
          </a:p>
          <a:p>
            <a:pPr lvl="1"/>
            <a:r>
              <a:rPr lang="en-US" dirty="0"/>
              <a:t>Excess adrenal hormones &gt; female who looks like boy</a:t>
            </a:r>
          </a:p>
          <a:p>
            <a:pPr lvl="1"/>
            <a:r>
              <a:rPr lang="en-US" dirty="0"/>
              <a:t>Insensitivity to androgens &gt; boy who looks like girl</a:t>
            </a:r>
          </a:p>
          <a:p>
            <a:pPr lvl="1"/>
            <a:r>
              <a:rPr lang="en-US" dirty="0"/>
              <a:t>5-ARD enzyme deficiency &gt; </a:t>
            </a:r>
            <a:r>
              <a:rPr lang="en-US" dirty="0" smtClean="0"/>
              <a:t>boy is born looking like a girl but looks like a </a:t>
            </a:r>
            <a:r>
              <a:rPr lang="en-US" dirty="0"/>
              <a:t>male </a:t>
            </a:r>
            <a:r>
              <a:rPr lang="en-US" dirty="0" smtClean="0"/>
              <a:t>after </a:t>
            </a:r>
            <a:r>
              <a:rPr lang="en-US" dirty="0"/>
              <a:t>puberty</a:t>
            </a:r>
          </a:p>
          <a:p>
            <a:r>
              <a:rPr lang="en-US" dirty="0" smtClean="0"/>
              <a:t>In adults</a:t>
            </a:r>
          </a:p>
          <a:p>
            <a:pPr lvl="1"/>
            <a:r>
              <a:rPr lang="en-US" dirty="0" smtClean="0"/>
              <a:t>Underproduction of sex hormones</a:t>
            </a:r>
          </a:p>
          <a:p>
            <a:pPr lvl="1"/>
            <a:r>
              <a:rPr lang="en-US" dirty="0" smtClean="0"/>
              <a:t>Overproduction of sex hormones</a:t>
            </a:r>
          </a:p>
          <a:p>
            <a:pPr lvl="1"/>
            <a:r>
              <a:rPr lang="en-US" dirty="0" smtClean="0"/>
              <a:t>Pharmaceutical hormones</a:t>
            </a:r>
          </a:p>
          <a:p>
            <a:pPr marL="457200" lvl="1" indent="0">
              <a:buNone/>
            </a:pPr>
            <a:endParaRPr lang="en-US" dirty="0"/>
          </a:p>
          <a:p>
            <a:pPr lvl="1"/>
            <a:endParaRPr lang="en-US" dirty="0" smtClean="0"/>
          </a:p>
          <a:p>
            <a:pPr lvl="1"/>
            <a:endParaRPr lang="en-US" dirty="0"/>
          </a:p>
        </p:txBody>
      </p:sp>
    </p:spTree>
    <p:extLst>
      <p:ext uri="{BB962C8B-B14F-4D97-AF65-F5344CB8AC3E}">
        <p14:creationId xmlns:p14="http://schemas.microsoft.com/office/powerpoint/2010/main" val="326602696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Genitalia</a:t>
            </a:r>
            <a:endParaRPr lang="en-US" dirty="0"/>
          </a:p>
        </p:txBody>
      </p:sp>
      <p:sp>
        <p:nvSpPr>
          <p:cNvPr id="3" name="Content Placeholder 2"/>
          <p:cNvSpPr>
            <a:spLocks noGrp="1"/>
          </p:cNvSpPr>
          <p:nvPr>
            <p:ph idx="1"/>
          </p:nvPr>
        </p:nvSpPr>
        <p:spPr/>
        <p:txBody>
          <a:bodyPr>
            <a:normAutofit/>
          </a:bodyPr>
          <a:lstStyle/>
          <a:p>
            <a:r>
              <a:rPr lang="en-US" dirty="0" smtClean="0"/>
              <a:t>Female: uterus, ovaries, vagina, Fallopian tubes</a:t>
            </a:r>
          </a:p>
          <a:p>
            <a:r>
              <a:rPr lang="en-US" dirty="0" smtClean="0"/>
              <a:t>Male: epididymis, </a:t>
            </a:r>
            <a:r>
              <a:rPr lang="en-US" dirty="0" err="1" smtClean="0"/>
              <a:t>ductus</a:t>
            </a:r>
            <a:r>
              <a:rPr lang="en-US" dirty="0" smtClean="0"/>
              <a:t> deferens, seminal vesicles, ejaculatory ducts, prostate, bulbourethral glands </a:t>
            </a:r>
          </a:p>
          <a:p>
            <a:pPr marL="0" indent="0">
              <a:buNone/>
            </a:pPr>
            <a:endParaRPr lang="en-US" dirty="0"/>
          </a:p>
          <a:p>
            <a:r>
              <a:rPr lang="en-US" dirty="0" smtClean="0"/>
              <a:t>Any of these can be missing or abnormal</a:t>
            </a:r>
          </a:p>
          <a:p>
            <a:pPr lvl="1"/>
            <a:r>
              <a:rPr lang="en-US" dirty="0" smtClean="0"/>
              <a:t>Up to 0.5% of women have a double uterus</a:t>
            </a:r>
            <a:endParaRPr lang="en-US" dirty="0"/>
          </a:p>
          <a:p>
            <a:endParaRPr lang="en-US" dirty="0"/>
          </a:p>
        </p:txBody>
      </p:sp>
    </p:spTree>
    <p:extLst>
      <p:ext uri="{BB962C8B-B14F-4D97-AF65-F5344CB8AC3E}">
        <p14:creationId xmlns:p14="http://schemas.microsoft.com/office/powerpoint/2010/main" val="367139329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Appearance of External Genitalia</a:t>
            </a:r>
            <a:endParaRPr lang="en-US" dirty="0"/>
          </a:p>
        </p:txBody>
      </p:sp>
      <p:sp>
        <p:nvSpPr>
          <p:cNvPr id="3" name="Content Placeholder 2"/>
          <p:cNvSpPr>
            <a:spLocks noGrp="1"/>
          </p:cNvSpPr>
          <p:nvPr>
            <p:ph idx="1"/>
          </p:nvPr>
        </p:nvSpPr>
        <p:spPr>
          <a:xfrm>
            <a:off x="457199" y="1600200"/>
            <a:ext cx="8508969" cy="5027553"/>
          </a:xfrm>
        </p:spPr>
        <p:txBody>
          <a:bodyPr>
            <a:normAutofit lnSpcReduction="10000"/>
          </a:bodyPr>
          <a:lstStyle/>
          <a:p>
            <a:r>
              <a:rPr lang="en-US" dirty="0" smtClean="0"/>
              <a:t>Normal or abnormal sized penis</a:t>
            </a:r>
          </a:p>
          <a:p>
            <a:r>
              <a:rPr lang="en-US" dirty="0" smtClean="0"/>
              <a:t>Normal or abnormal sized clitoris</a:t>
            </a:r>
          </a:p>
          <a:p>
            <a:r>
              <a:rPr lang="en-US" dirty="0" smtClean="0"/>
              <a:t>Ambiguous anatomy (small penis or large clitoris?)</a:t>
            </a:r>
          </a:p>
          <a:p>
            <a:r>
              <a:rPr lang="en-US" dirty="0" smtClean="0"/>
              <a:t>Hypospadias (urethral opening on penile shaft)</a:t>
            </a:r>
          </a:p>
          <a:p>
            <a:r>
              <a:rPr lang="en-US" dirty="0" smtClean="0"/>
              <a:t>Concealed penis</a:t>
            </a:r>
          </a:p>
          <a:p>
            <a:r>
              <a:rPr lang="en-US" dirty="0" err="1" smtClean="0"/>
              <a:t>Aphallia</a:t>
            </a:r>
            <a:r>
              <a:rPr lang="en-US" dirty="0" smtClean="0"/>
              <a:t>: otherwise normal XY but no penis</a:t>
            </a:r>
          </a:p>
          <a:p>
            <a:r>
              <a:rPr lang="en-US" dirty="0" smtClean="0"/>
              <a:t>Surgically constructed penis or vagina (sex change surgery)</a:t>
            </a:r>
          </a:p>
        </p:txBody>
      </p:sp>
    </p:spTree>
    <p:extLst>
      <p:ext uri="{BB962C8B-B14F-4D97-AF65-F5344CB8AC3E}">
        <p14:creationId xmlns:p14="http://schemas.microsoft.com/office/powerpoint/2010/main" val="396604135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Determinants of Sex/Gender</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Development of secondary sexual characteristics (</a:t>
            </a:r>
            <a:r>
              <a:rPr lang="en-US" dirty="0"/>
              <a:t>Breasts, pubic </a:t>
            </a:r>
            <a:r>
              <a:rPr lang="en-US" dirty="0" smtClean="0"/>
              <a:t>hair, </a:t>
            </a:r>
            <a:r>
              <a:rPr lang="en-US" dirty="0"/>
              <a:t>facial hair, deep voice, </a:t>
            </a:r>
            <a:r>
              <a:rPr lang="en-US" dirty="0" smtClean="0"/>
              <a:t>enlarged penis and Adam’s apple) Natural or pharmaceutical-induced.</a:t>
            </a:r>
          </a:p>
          <a:p>
            <a:r>
              <a:rPr lang="en-US" dirty="0" smtClean="0"/>
              <a:t>Sex of rearing (the David Reimer case)</a:t>
            </a:r>
          </a:p>
          <a:p>
            <a:r>
              <a:rPr lang="en-US" dirty="0" smtClean="0"/>
              <a:t>Gender self-identification (gender </a:t>
            </a:r>
            <a:r>
              <a:rPr lang="en-US" dirty="0" err="1" smtClean="0"/>
              <a:t>dysphoria</a:t>
            </a:r>
            <a:r>
              <a:rPr lang="en-US" dirty="0" smtClean="0"/>
              <a:t>, feels as if assigned to the wrong sex)</a:t>
            </a:r>
          </a:p>
          <a:p>
            <a:r>
              <a:rPr lang="en-US" dirty="0" smtClean="0"/>
              <a:t>Object of desire (male, female, both, neither, fetishes and </a:t>
            </a:r>
            <a:r>
              <a:rPr lang="en-US" dirty="0" err="1" smtClean="0"/>
              <a:t>paraphilias</a:t>
            </a:r>
            <a:r>
              <a:rPr lang="en-US" dirty="0" smtClean="0"/>
              <a:t>)</a:t>
            </a:r>
          </a:p>
          <a:p>
            <a:r>
              <a:rPr lang="en-US" dirty="0" smtClean="0"/>
              <a:t>Social gender (clothing, behavior, role)</a:t>
            </a:r>
          </a:p>
          <a:p>
            <a:r>
              <a:rPr lang="en-US" dirty="0" smtClean="0"/>
              <a:t>Legal gender </a:t>
            </a:r>
            <a:endParaRPr lang="en-US" dirty="0"/>
          </a:p>
        </p:txBody>
      </p:sp>
    </p:spTree>
    <p:extLst>
      <p:ext uri="{BB962C8B-B14F-4D97-AF65-F5344CB8AC3E}">
        <p14:creationId xmlns:p14="http://schemas.microsoft.com/office/powerpoint/2010/main" val="54516600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 and Gender Are Complicated</a:t>
            </a:r>
            <a:endParaRPr lang="en-US" dirty="0"/>
          </a:p>
        </p:txBody>
      </p:sp>
      <p:sp>
        <p:nvSpPr>
          <p:cNvPr id="3" name="Content Placeholder 2"/>
          <p:cNvSpPr>
            <a:spLocks noGrp="1"/>
          </p:cNvSpPr>
          <p:nvPr>
            <p:ph idx="1"/>
          </p:nvPr>
        </p:nvSpPr>
        <p:spPr/>
        <p:txBody>
          <a:bodyPr/>
          <a:lstStyle/>
          <a:p>
            <a:r>
              <a:rPr lang="en-US" dirty="0"/>
              <a:t>We are driven to categorize, but </a:t>
            </a:r>
            <a:r>
              <a:rPr lang="en-US" dirty="0" smtClean="0"/>
              <a:t>nature </a:t>
            </a:r>
            <a:r>
              <a:rPr lang="en-US" dirty="0"/>
              <a:t>is </a:t>
            </a:r>
            <a:r>
              <a:rPr lang="en-US" dirty="0" smtClean="0"/>
              <a:t>endlessly </a:t>
            </a:r>
            <a:r>
              <a:rPr lang="en-US" dirty="0"/>
              <a:t>inventive and is indifferent to our taxonomies. </a:t>
            </a:r>
          </a:p>
          <a:p>
            <a:endParaRPr lang="en-US" dirty="0"/>
          </a:p>
        </p:txBody>
      </p:sp>
    </p:spTree>
    <p:extLst>
      <p:ext uri="{BB962C8B-B14F-4D97-AF65-F5344CB8AC3E}">
        <p14:creationId xmlns:p14="http://schemas.microsoft.com/office/powerpoint/2010/main" val="223421493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 or She?</a:t>
            </a:r>
            <a:endParaRPr lang="en-US" dirty="0"/>
          </a:p>
        </p:txBody>
      </p:sp>
      <p:sp>
        <p:nvSpPr>
          <p:cNvPr id="3" name="Content Placeholder 2"/>
          <p:cNvSpPr>
            <a:spLocks noGrp="1"/>
          </p:cNvSpPr>
          <p:nvPr>
            <p:ph idx="1"/>
          </p:nvPr>
        </p:nvSpPr>
        <p:spPr/>
        <p:txBody>
          <a:bodyPr>
            <a:normAutofit/>
          </a:bodyPr>
          <a:lstStyle/>
          <a:p>
            <a:pPr marL="457200" lvl="1" indent="0">
              <a:buNone/>
            </a:pPr>
            <a:endParaRPr lang="en-US" dirty="0"/>
          </a:p>
        </p:txBody>
      </p:sp>
      <p:pic>
        <p:nvPicPr>
          <p:cNvPr id="4" name="Picture 3" descr="Androgenou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998" y="1534740"/>
            <a:ext cx="8258825" cy="5595849"/>
          </a:xfrm>
          <a:prstGeom prst="rect">
            <a:avLst/>
          </a:prstGeom>
        </p:spPr>
      </p:pic>
    </p:spTree>
    <p:extLst>
      <p:ext uri="{BB962C8B-B14F-4D97-AF65-F5344CB8AC3E}">
        <p14:creationId xmlns:p14="http://schemas.microsoft.com/office/powerpoint/2010/main" val="65360129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479" y="719856"/>
            <a:ext cx="8838360" cy="1143000"/>
          </a:xfrm>
        </p:spPr>
        <p:txBody>
          <a:bodyPr>
            <a:normAutofit fontScale="90000"/>
          </a:bodyPr>
          <a:lstStyle/>
          <a:p>
            <a:r>
              <a:rPr lang="en-US" dirty="0" smtClean="0"/>
              <a:t>Shocking Fact: 50</a:t>
            </a:r>
            <a:r>
              <a:rPr lang="en-US" dirty="0"/>
              <a:t>% of </a:t>
            </a:r>
            <a:r>
              <a:rPr lang="en-US" dirty="0" smtClean="0"/>
              <a:t>Doctors Graduated </a:t>
            </a:r>
            <a:r>
              <a:rPr lang="en-US" dirty="0"/>
              <a:t>in the </a:t>
            </a:r>
            <a:r>
              <a:rPr lang="en-US" dirty="0" smtClean="0"/>
              <a:t>Bottom Half </a:t>
            </a:r>
            <a:r>
              <a:rPr lang="en-US" dirty="0"/>
              <a:t>of </a:t>
            </a:r>
            <a:r>
              <a:rPr lang="en-US" dirty="0" smtClean="0"/>
              <a:t>Their </a:t>
            </a:r>
            <a:r>
              <a:rPr lang="en-US" dirty="0"/>
              <a:t>C</a:t>
            </a:r>
            <a:r>
              <a:rPr lang="en-US" dirty="0" smtClean="0"/>
              <a:t>lass</a:t>
            </a:r>
            <a:r>
              <a:rPr lang="en-US" dirty="0"/>
              <a:t/>
            </a:r>
            <a:br>
              <a:rPr lang="en-US" dirty="0"/>
            </a:br>
            <a:endParaRPr lang="en-US" dirty="0"/>
          </a:p>
        </p:txBody>
      </p:sp>
      <p:sp>
        <p:nvSpPr>
          <p:cNvPr id="3" name="Content Placeholder 2"/>
          <p:cNvSpPr>
            <a:spLocks noGrp="1"/>
          </p:cNvSpPr>
          <p:nvPr>
            <p:ph idx="1"/>
          </p:nvPr>
        </p:nvSpPr>
        <p:spPr/>
        <p:txBody>
          <a:bodyPr/>
          <a:lstStyle/>
          <a:p>
            <a:endParaRPr lang="en-US" dirty="0"/>
          </a:p>
        </p:txBody>
      </p:sp>
      <p:pic>
        <p:nvPicPr>
          <p:cNvPr id="4" name="Picture 3" descr="medical-school-graduation-gown-like-hospital-280187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6719" y="1668473"/>
            <a:ext cx="3557639" cy="4971856"/>
          </a:xfrm>
          <a:prstGeom prst="rect">
            <a:avLst/>
          </a:prstGeom>
        </p:spPr>
      </p:pic>
    </p:spTree>
    <p:extLst>
      <p:ext uri="{BB962C8B-B14F-4D97-AF65-F5344CB8AC3E}">
        <p14:creationId xmlns:p14="http://schemas.microsoft.com/office/powerpoint/2010/main" val="3618873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12560"/>
            <a:ext cx="8229600" cy="1143000"/>
          </a:xfrm>
        </p:spPr>
        <p:txBody>
          <a:bodyPr/>
          <a:lstStyle/>
          <a:p>
            <a:r>
              <a:rPr lang="en-US" dirty="0" smtClean="0"/>
              <a:t>Uncertainty in Lab Tests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63640972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Tests: How Normal Is Defined</a:t>
            </a:r>
            <a:endParaRPr lang="en-US" dirty="0"/>
          </a:p>
        </p:txBody>
      </p:sp>
      <p:pic>
        <p:nvPicPr>
          <p:cNvPr id="4" name="Content Placeholder 3" descr="Standard_deviation_diagram.png"/>
          <p:cNvPicPr>
            <a:picLocks noGrp="1" noChangeAspect="1"/>
          </p:cNvPicPr>
          <p:nvPr>
            <p:ph idx="1"/>
          </p:nvPr>
        </p:nvPicPr>
        <p:blipFill>
          <a:blip r:embed="rId3">
            <a:extLst>
              <a:ext uri="{28A0092B-C50C-407E-A947-70E740481C1C}">
                <a14:useLocalDpi xmlns:a14="http://schemas.microsoft.com/office/drawing/2010/main" val="0"/>
              </a:ext>
            </a:extLst>
          </a:blip>
          <a:srcRect t="-4996" b="-4996"/>
          <a:stretch>
            <a:fillRect/>
          </a:stretch>
        </p:blipFill>
        <p:spPr/>
      </p:pic>
    </p:spTree>
    <p:extLst>
      <p:ext uri="{BB962C8B-B14F-4D97-AF65-F5344CB8AC3E}">
        <p14:creationId xmlns:p14="http://schemas.microsoft.com/office/powerpoint/2010/main" val="292762941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458" y="766251"/>
            <a:ext cx="8229600" cy="1143000"/>
          </a:xfrm>
        </p:spPr>
        <p:txBody>
          <a:bodyPr/>
          <a:lstStyle/>
          <a:p>
            <a:r>
              <a:rPr lang="en-US" dirty="0" smtClean="0"/>
              <a:t>SMAC 20</a:t>
            </a:r>
            <a:endParaRPr lang="en-US" dirty="0"/>
          </a:p>
        </p:txBody>
      </p:sp>
      <p:sp>
        <p:nvSpPr>
          <p:cNvPr id="3" name="Content Placeholder 2"/>
          <p:cNvSpPr>
            <a:spLocks noGrp="1"/>
          </p:cNvSpPr>
          <p:nvPr>
            <p:ph idx="1"/>
          </p:nvPr>
        </p:nvSpPr>
        <p:spPr>
          <a:xfrm>
            <a:off x="-83575" y="90129"/>
            <a:ext cx="8229600" cy="5514258"/>
          </a:xfrm>
        </p:spPr>
        <p:txBody>
          <a:bodyPr>
            <a:normAutofit fontScale="25000" lnSpcReduction="20000"/>
          </a:bodyPr>
          <a:lstStyle/>
          <a:p>
            <a:pPr marL="0" indent="0">
              <a:buNone/>
            </a:pPr>
            <a:endParaRPr lang="en-US" sz="9600" dirty="0"/>
          </a:p>
          <a:p>
            <a:pPr lvl="0"/>
            <a:r>
              <a:rPr lang="en-US" sz="8000" dirty="0">
                <a:hlinkClick r:id="rId3"/>
              </a:rPr>
              <a:t>Albumin</a:t>
            </a:r>
            <a:r>
              <a:rPr lang="en-US" sz="8000" dirty="0"/>
              <a:t>.</a:t>
            </a:r>
          </a:p>
          <a:p>
            <a:pPr lvl="0"/>
            <a:r>
              <a:rPr lang="en-US" sz="8000" dirty="0">
                <a:hlinkClick r:id="rId4"/>
              </a:rPr>
              <a:t>Alkaline Phosphatase</a:t>
            </a:r>
            <a:r>
              <a:rPr lang="en-US" sz="8000" dirty="0"/>
              <a:t>.</a:t>
            </a:r>
          </a:p>
          <a:p>
            <a:pPr lvl="0"/>
            <a:r>
              <a:rPr lang="en-US" sz="8000" dirty="0">
                <a:hlinkClick r:id="rId5"/>
              </a:rPr>
              <a:t>Alanine Aminotransferase (ALT)</a:t>
            </a:r>
            <a:r>
              <a:rPr lang="en-US" sz="8000" dirty="0"/>
              <a:t>.</a:t>
            </a:r>
          </a:p>
          <a:p>
            <a:pPr lvl="0"/>
            <a:r>
              <a:rPr lang="en-US" sz="8000" dirty="0">
                <a:hlinkClick r:id="rId6"/>
              </a:rPr>
              <a:t>Aspartate Aminotransferase (AST)</a:t>
            </a:r>
            <a:r>
              <a:rPr lang="en-US" sz="8000" dirty="0"/>
              <a:t>.</a:t>
            </a:r>
          </a:p>
          <a:p>
            <a:pPr lvl="0"/>
            <a:r>
              <a:rPr lang="en-US" sz="8000" dirty="0">
                <a:hlinkClick r:id="rId7"/>
              </a:rPr>
              <a:t>Bilirubin</a:t>
            </a:r>
            <a:r>
              <a:rPr lang="en-US" sz="8000" dirty="0"/>
              <a:t> (total and direct).</a:t>
            </a:r>
          </a:p>
          <a:p>
            <a:pPr lvl="0"/>
            <a:r>
              <a:rPr lang="en-US" sz="8000" dirty="0">
                <a:hlinkClick r:id="rId8"/>
              </a:rPr>
              <a:t>Blood Glucose</a:t>
            </a:r>
            <a:r>
              <a:rPr lang="en-US" sz="8000" dirty="0"/>
              <a:t>.</a:t>
            </a:r>
          </a:p>
          <a:p>
            <a:pPr lvl="0"/>
            <a:r>
              <a:rPr lang="en-US" sz="8000" dirty="0">
                <a:hlinkClick r:id="rId9"/>
              </a:rPr>
              <a:t>Blood Urea Nitrogen</a:t>
            </a:r>
            <a:r>
              <a:rPr lang="en-US" sz="8000" dirty="0"/>
              <a:t>.</a:t>
            </a:r>
          </a:p>
          <a:p>
            <a:pPr lvl="0"/>
            <a:r>
              <a:rPr lang="en-US" sz="8000" dirty="0">
                <a:hlinkClick r:id="rId10"/>
              </a:rPr>
              <a:t>Calcium (Ca) in Blood</a:t>
            </a:r>
            <a:r>
              <a:rPr lang="en-US" sz="8000" dirty="0"/>
              <a:t>.</a:t>
            </a:r>
          </a:p>
          <a:p>
            <a:pPr lvl="0"/>
            <a:r>
              <a:rPr lang="en-US" sz="8000" dirty="0">
                <a:hlinkClick r:id="rId11"/>
              </a:rPr>
              <a:t>Carbon Dioxide (Bicarbonate)</a:t>
            </a:r>
            <a:r>
              <a:rPr lang="en-US" sz="8000" dirty="0"/>
              <a:t>.</a:t>
            </a:r>
          </a:p>
          <a:p>
            <a:pPr lvl="0"/>
            <a:r>
              <a:rPr lang="en-US" sz="8000" dirty="0">
                <a:hlinkClick r:id="rId12"/>
              </a:rPr>
              <a:t>Chloride (Cl)</a:t>
            </a:r>
            <a:r>
              <a:rPr lang="en-US" sz="8000" dirty="0"/>
              <a:t>.</a:t>
            </a:r>
          </a:p>
          <a:p>
            <a:pPr lvl="0"/>
            <a:r>
              <a:rPr lang="en-US" sz="8000" dirty="0">
                <a:hlinkClick r:id="rId13"/>
              </a:rPr>
              <a:t>Cholesterol and Triglycerides Tests</a:t>
            </a:r>
            <a:r>
              <a:rPr lang="en-US" sz="8000" dirty="0"/>
              <a:t>.</a:t>
            </a:r>
          </a:p>
          <a:p>
            <a:pPr lvl="0"/>
            <a:r>
              <a:rPr lang="en-US" sz="8000" dirty="0">
                <a:hlinkClick r:id="rId14"/>
              </a:rPr>
              <a:t>Creatinine and Creatinine Clearance</a:t>
            </a:r>
            <a:r>
              <a:rPr lang="en-US" sz="8000" dirty="0"/>
              <a:t>.</a:t>
            </a:r>
          </a:p>
          <a:p>
            <a:pPr lvl="0"/>
            <a:r>
              <a:rPr lang="en-US" sz="8000" dirty="0">
                <a:hlinkClick r:id="rId15"/>
              </a:rPr>
              <a:t>Gamma-Glutamyl Transferase (GGT)</a:t>
            </a:r>
            <a:r>
              <a:rPr lang="en-US" sz="8000" dirty="0"/>
              <a:t>.</a:t>
            </a:r>
          </a:p>
          <a:p>
            <a:pPr lvl="0"/>
            <a:r>
              <a:rPr lang="en-US" sz="8000" dirty="0">
                <a:hlinkClick r:id="rId16"/>
              </a:rPr>
              <a:t>Lactate Dehydrogenase</a:t>
            </a:r>
            <a:r>
              <a:rPr lang="en-US" sz="8000" dirty="0"/>
              <a:t>.</a:t>
            </a:r>
          </a:p>
          <a:p>
            <a:pPr lvl="0"/>
            <a:r>
              <a:rPr lang="en-US" sz="8000" dirty="0">
                <a:hlinkClick r:id="rId17"/>
              </a:rPr>
              <a:t>Phosphate in Blood</a:t>
            </a:r>
            <a:r>
              <a:rPr lang="en-US" sz="8000" dirty="0"/>
              <a:t>.</a:t>
            </a:r>
          </a:p>
          <a:p>
            <a:pPr lvl="0"/>
            <a:r>
              <a:rPr lang="en-US" sz="8000" dirty="0">
                <a:hlinkClick r:id="rId18"/>
              </a:rPr>
              <a:t>Potassium (K) in Blood</a:t>
            </a:r>
            <a:r>
              <a:rPr lang="en-US" sz="8000" dirty="0"/>
              <a:t>.</a:t>
            </a:r>
          </a:p>
          <a:p>
            <a:pPr lvl="0"/>
            <a:r>
              <a:rPr lang="en-US" sz="8000" dirty="0">
                <a:hlinkClick r:id="rId19"/>
              </a:rPr>
              <a:t>Sodium (Na) in Blood</a:t>
            </a:r>
            <a:r>
              <a:rPr lang="en-US" sz="8000" dirty="0"/>
              <a:t>.</a:t>
            </a:r>
          </a:p>
          <a:p>
            <a:pPr lvl="0"/>
            <a:r>
              <a:rPr lang="en-US" sz="8000" dirty="0">
                <a:hlinkClick r:id="rId3"/>
              </a:rPr>
              <a:t>Total Serum Protein</a:t>
            </a:r>
            <a:r>
              <a:rPr lang="en-US" sz="8000" dirty="0"/>
              <a:t>.</a:t>
            </a:r>
          </a:p>
          <a:p>
            <a:pPr lvl="0"/>
            <a:r>
              <a:rPr lang="en-US" sz="8000" dirty="0">
                <a:hlinkClick r:id="rId20"/>
              </a:rPr>
              <a:t>Uric Acid in Blood</a:t>
            </a:r>
            <a:r>
              <a:rPr lang="en-US" sz="8000" dirty="0"/>
              <a:t>.</a:t>
            </a:r>
          </a:p>
          <a:p>
            <a:endParaRPr lang="en-US" sz="8000" dirty="0"/>
          </a:p>
        </p:txBody>
      </p:sp>
      <p:sp>
        <p:nvSpPr>
          <p:cNvPr id="4" name="TextBox 3"/>
          <p:cNvSpPr txBox="1"/>
          <p:nvPr/>
        </p:nvSpPr>
        <p:spPr>
          <a:xfrm>
            <a:off x="5006259" y="2286000"/>
            <a:ext cx="3793612" cy="2677656"/>
          </a:xfrm>
          <a:prstGeom prst="rect">
            <a:avLst/>
          </a:prstGeom>
          <a:noFill/>
        </p:spPr>
        <p:txBody>
          <a:bodyPr wrap="square" rtlCol="0">
            <a:spAutoFit/>
          </a:bodyPr>
          <a:lstStyle/>
          <a:p>
            <a:r>
              <a:rPr lang="en-US" sz="2800" dirty="0" smtClean="0"/>
              <a:t>If you do 20 tests on normal person, one is likely to give a false positive result.</a:t>
            </a:r>
          </a:p>
          <a:p>
            <a:endParaRPr lang="en-US" sz="2800" dirty="0"/>
          </a:p>
          <a:p>
            <a:endParaRPr lang="en-US" sz="2800" dirty="0"/>
          </a:p>
        </p:txBody>
      </p:sp>
    </p:spTree>
    <p:extLst>
      <p:ext uri="{BB962C8B-B14F-4D97-AF65-F5344CB8AC3E}">
        <p14:creationId xmlns:p14="http://schemas.microsoft.com/office/powerpoint/2010/main" val="373992200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Sources of Error</a:t>
            </a:r>
            <a:endParaRPr lang="en-US" dirty="0"/>
          </a:p>
        </p:txBody>
      </p:sp>
      <p:sp>
        <p:nvSpPr>
          <p:cNvPr id="3" name="Content Placeholder 2"/>
          <p:cNvSpPr>
            <a:spLocks noGrp="1"/>
          </p:cNvSpPr>
          <p:nvPr>
            <p:ph idx="1"/>
          </p:nvPr>
        </p:nvSpPr>
        <p:spPr/>
        <p:txBody>
          <a:bodyPr>
            <a:normAutofit lnSpcReduction="10000"/>
          </a:bodyPr>
          <a:lstStyle/>
          <a:p>
            <a:r>
              <a:rPr lang="en-US" dirty="0" smtClean="0"/>
              <a:t>Physiologic variation (diurnal, pregnancy)</a:t>
            </a:r>
          </a:p>
          <a:p>
            <a:r>
              <a:rPr lang="en-US" dirty="0" smtClean="0"/>
              <a:t>Margin of error</a:t>
            </a:r>
          </a:p>
          <a:p>
            <a:r>
              <a:rPr lang="en-US" dirty="0" smtClean="0"/>
              <a:t>Human errors</a:t>
            </a:r>
          </a:p>
          <a:p>
            <a:pPr lvl="1"/>
            <a:r>
              <a:rPr lang="en-US" dirty="0"/>
              <a:t>Samples switched or mislabeled</a:t>
            </a:r>
          </a:p>
          <a:p>
            <a:pPr lvl="1"/>
            <a:r>
              <a:rPr lang="en-US" dirty="0"/>
              <a:t>Improper calibration</a:t>
            </a:r>
          </a:p>
          <a:p>
            <a:pPr lvl="1"/>
            <a:r>
              <a:rPr lang="en-US" dirty="0"/>
              <a:t>Procedural errors (wrong anticoagulant, tourniquet left on too long)</a:t>
            </a:r>
          </a:p>
          <a:p>
            <a:pPr lvl="1"/>
            <a:r>
              <a:rPr lang="en-US" dirty="0"/>
              <a:t>Clerical errors: misreading or </a:t>
            </a:r>
            <a:r>
              <a:rPr lang="en-US" dirty="0" smtClean="0"/>
              <a:t>miscopying</a:t>
            </a:r>
          </a:p>
          <a:p>
            <a:r>
              <a:rPr lang="en-US" dirty="0" smtClean="0"/>
              <a:t>Interactions with drugs, supplements</a:t>
            </a:r>
          </a:p>
        </p:txBody>
      </p:sp>
    </p:spTree>
    <p:extLst>
      <p:ext uri="{BB962C8B-B14F-4D97-AF65-F5344CB8AC3E}">
        <p14:creationId xmlns:p14="http://schemas.microsoft.com/office/powerpoint/2010/main" val="10456405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Misinterpreting Tests</a:t>
            </a:r>
            <a:endParaRPr lang="en-US" dirty="0"/>
          </a:p>
        </p:txBody>
      </p:sp>
      <p:sp>
        <p:nvSpPr>
          <p:cNvPr id="3" name="Content Placeholder 2"/>
          <p:cNvSpPr>
            <a:spLocks noGrp="1"/>
          </p:cNvSpPr>
          <p:nvPr>
            <p:ph idx="1"/>
          </p:nvPr>
        </p:nvSpPr>
        <p:spPr/>
        <p:txBody>
          <a:bodyPr/>
          <a:lstStyle/>
          <a:p>
            <a:r>
              <a:rPr lang="en-US" dirty="0" smtClean="0"/>
              <a:t>Normal hemoglobin 14-18</a:t>
            </a:r>
          </a:p>
          <a:p>
            <a:r>
              <a:rPr lang="en-US" dirty="0" smtClean="0"/>
              <a:t>Normal hemoglobin for males: 14-18</a:t>
            </a:r>
          </a:p>
          <a:p>
            <a:r>
              <a:rPr lang="en-US" dirty="0" smtClean="0"/>
              <a:t>Normal hemoglobin for females: 12-16</a:t>
            </a:r>
            <a:endParaRPr lang="en-US" dirty="0"/>
          </a:p>
        </p:txBody>
      </p:sp>
      <p:pic>
        <p:nvPicPr>
          <p:cNvPr id="4" name="Picture 3" descr="anemia-carto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4242" y="3422650"/>
            <a:ext cx="3175000" cy="2603500"/>
          </a:xfrm>
          <a:prstGeom prst="rect">
            <a:avLst/>
          </a:prstGeom>
        </p:spPr>
      </p:pic>
    </p:spTree>
    <p:extLst>
      <p:ext uri="{BB962C8B-B14F-4D97-AF65-F5344CB8AC3E}">
        <p14:creationId xmlns:p14="http://schemas.microsoft.com/office/powerpoint/2010/main" val="37966904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Never Believe One Lab Test</a:t>
            </a:r>
            <a:br>
              <a:rPr lang="en-US" dirty="0"/>
            </a:br>
            <a:endParaRPr lang="en-US" dirty="0"/>
          </a:p>
        </p:txBody>
      </p:sp>
      <p:sp>
        <p:nvSpPr>
          <p:cNvPr id="3" name="Content Placeholder 2"/>
          <p:cNvSpPr>
            <a:spLocks noGrp="1"/>
          </p:cNvSpPr>
          <p:nvPr>
            <p:ph idx="1"/>
          </p:nvPr>
        </p:nvSpPr>
        <p:spPr>
          <a:xfrm>
            <a:off x="383458" y="1198717"/>
            <a:ext cx="8229600" cy="4525963"/>
          </a:xfrm>
        </p:spPr>
        <p:txBody>
          <a:bodyPr/>
          <a:lstStyle/>
          <a:p>
            <a:endParaRPr lang="en-US" dirty="0"/>
          </a:p>
        </p:txBody>
      </p:sp>
      <p:pic>
        <p:nvPicPr>
          <p:cNvPr id="4" name="Picture 3" descr="lab test error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004" y="1417638"/>
            <a:ext cx="6367479" cy="4765513"/>
          </a:xfrm>
          <a:prstGeom prst="rect">
            <a:avLst/>
          </a:prstGeom>
        </p:spPr>
      </p:pic>
    </p:spTree>
    <p:extLst>
      <p:ext uri="{BB962C8B-B14F-4D97-AF65-F5344CB8AC3E}">
        <p14:creationId xmlns:p14="http://schemas.microsoft.com/office/powerpoint/2010/main" val="110924690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8121"/>
            <a:ext cx="8229600" cy="1143000"/>
          </a:xfrm>
        </p:spPr>
        <p:txBody>
          <a:bodyPr/>
          <a:lstStyle/>
          <a:p>
            <a:r>
              <a:rPr lang="en-US" dirty="0" smtClean="0"/>
              <a:t>Even DNA Tests Can Be Misleading</a:t>
            </a:r>
            <a:endParaRPr lang="en-US" dirty="0"/>
          </a:p>
        </p:txBody>
      </p:sp>
      <p:pic>
        <p:nvPicPr>
          <p:cNvPr id="4" name="Content Placeholder 3" descr="dna_cartoon-288x300.jpg"/>
          <p:cNvPicPr>
            <a:picLocks noGrp="1" noChangeAspect="1"/>
          </p:cNvPicPr>
          <p:nvPr>
            <p:ph idx="1"/>
          </p:nvPr>
        </p:nvPicPr>
        <p:blipFill>
          <a:blip r:embed="rId2">
            <a:extLst>
              <a:ext uri="{28A0092B-C50C-407E-A947-70E740481C1C}">
                <a14:useLocalDpi xmlns:a14="http://schemas.microsoft.com/office/drawing/2010/main" val="0"/>
              </a:ext>
            </a:extLst>
          </a:blip>
          <a:srcRect l="-44704" r="-44704"/>
          <a:stretch>
            <a:fillRect/>
          </a:stretch>
        </p:blipFill>
        <p:spPr>
          <a:xfrm>
            <a:off x="457200" y="1584435"/>
            <a:ext cx="8229600" cy="4525963"/>
          </a:xfrm>
        </p:spPr>
      </p:pic>
    </p:spTree>
    <p:extLst>
      <p:ext uri="{BB962C8B-B14F-4D97-AF65-F5344CB8AC3E}">
        <p14:creationId xmlns:p14="http://schemas.microsoft.com/office/powerpoint/2010/main" val="381739082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372" y="152018"/>
            <a:ext cx="8229600" cy="1143000"/>
          </a:xfrm>
        </p:spPr>
        <p:txBody>
          <a:bodyPr/>
          <a:lstStyle/>
          <a:p>
            <a:r>
              <a:rPr lang="en-US" dirty="0" smtClean="0"/>
              <a:t>Brain Imaging Can Be Misleading</a:t>
            </a:r>
            <a:endParaRPr lang="en-US" dirty="0"/>
          </a:p>
        </p:txBody>
      </p:sp>
      <p:sp>
        <p:nvSpPr>
          <p:cNvPr id="3" name="Content Placeholder 2"/>
          <p:cNvSpPr>
            <a:spLocks noGrp="1"/>
          </p:cNvSpPr>
          <p:nvPr>
            <p:ph idx="1"/>
          </p:nvPr>
        </p:nvSpPr>
        <p:spPr>
          <a:xfrm>
            <a:off x="378372" y="4720896"/>
            <a:ext cx="8229600" cy="4525963"/>
          </a:xfrm>
        </p:spPr>
        <p:txBody>
          <a:bodyPr/>
          <a:lstStyle/>
          <a:p>
            <a:r>
              <a:rPr lang="en-US" dirty="0" smtClean="0"/>
              <a:t>Just one problem: The salmon was dead. </a:t>
            </a:r>
          </a:p>
          <a:p>
            <a:r>
              <a:rPr lang="en-US" dirty="0" smtClean="0"/>
              <a:t>The apparent brain activity was an artifact.</a:t>
            </a:r>
            <a:endParaRPr lang="en-US" dirty="0"/>
          </a:p>
        </p:txBody>
      </p:sp>
      <p:pic>
        <p:nvPicPr>
          <p:cNvPr id="5" name="Picture 4" descr="dead salm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482" y="1127966"/>
            <a:ext cx="6595242" cy="3592930"/>
          </a:xfrm>
          <a:prstGeom prst="rect">
            <a:avLst/>
          </a:prstGeom>
        </p:spPr>
      </p:pic>
    </p:spTree>
    <p:extLst>
      <p:ext uri="{BB962C8B-B14F-4D97-AF65-F5344CB8AC3E}">
        <p14:creationId xmlns:p14="http://schemas.microsoft.com/office/powerpoint/2010/main" val="32291070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gorilla in CT scan.jpg"/>
          <p:cNvPicPr>
            <a:picLocks noGrp="1" noChangeAspect="1"/>
          </p:cNvPicPr>
          <p:nvPr>
            <p:ph idx="1"/>
          </p:nvPr>
        </p:nvPicPr>
        <p:blipFill>
          <a:blip r:embed="rId3">
            <a:extLst>
              <a:ext uri="{28A0092B-C50C-407E-A947-70E740481C1C}">
                <a14:useLocalDpi xmlns:a14="http://schemas.microsoft.com/office/drawing/2010/main" val="0"/>
              </a:ext>
            </a:extLst>
          </a:blip>
          <a:srcRect l="-1323" r="-1323"/>
          <a:stretch>
            <a:fillRect/>
          </a:stretch>
        </p:blipFill>
        <p:spPr>
          <a:xfrm>
            <a:off x="589154" y="1603667"/>
            <a:ext cx="8229600" cy="4525963"/>
          </a:xfrm>
        </p:spPr>
      </p:pic>
      <p:sp>
        <p:nvSpPr>
          <p:cNvPr id="7" name="Frame 6"/>
          <p:cNvSpPr/>
          <p:nvPr/>
        </p:nvSpPr>
        <p:spPr>
          <a:xfrm>
            <a:off x="6243073" y="2498691"/>
            <a:ext cx="898937" cy="910758"/>
          </a:xfrm>
          <a:prstGeom prst="fram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6422292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Sense</a:t>
            </a:r>
            <a:endParaRPr lang="en-US" dirty="0"/>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2826" y="1417638"/>
            <a:ext cx="8897605" cy="489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304481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women in med school.jpg"/>
          <p:cNvPicPr>
            <a:picLocks noGrp="1" noChangeAspect="1"/>
          </p:cNvPicPr>
          <p:nvPr>
            <p:ph idx="1"/>
          </p:nvPr>
        </p:nvPicPr>
        <p:blipFill>
          <a:blip r:embed="rId3">
            <a:extLst>
              <a:ext uri="{28A0092B-C50C-407E-A947-70E740481C1C}">
                <a14:useLocalDpi xmlns:a14="http://schemas.microsoft.com/office/drawing/2010/main" val="0"/>
              </a:ext>
            </a:extLst>
          </a:blip>
          <a:srcRect l="-22785" r="-22785"/>
          <a:stretch>
            <a:fillRect/>
          </a:stretch>
        </p:blipFill>
        <p:spPr>
          <a:xfrm>
            <a:off x="-465979" y="218959"/>
            <a:ext cx="10400110" cy="5719660"/>
          </a:xfrm>
          <a:prstGeom prst="rect">
            <a:avLst/>
          </a:prstGeom>
        </p:spPr>
      </p:pic>
    </p:spTree>
    <p:extLst>
      <p:ext uri="{BB962C8B-B14F-4D97-AF65-F5344CB8AC3E}">
        <p14:creationId xmlns:p14="http://schemas.microsoft.com/office/powerpoint/2010/main" val="235372630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Cotard</a:t>
            </a:r>
            <a:r>
              <a:rPr lang="en-US" dirty="0" smtClean="0"/>
              <a:t> Delusion</a:t>
            </a:r>
            <a:endParaRPr lang="en-US" dirty="0"/>
          </a:p>
        </p:txBody>
      </p:sp>
      <p:sp>
        <p:nvSpPr>
          <p:cNvPr id="3" name="Content Placeholder 2"/>
          <p:cNvSpPr>
            <a:spLocks noGrp="1"/>
          </p:cNvSpPr>
          <p:nvPr>
            <p:ph idx="1"/>
          </p:nvPr>
        </p:nvSpPr>
        <p:spPr/>
        <p:txBody>
          <a:bodyPr/>
          <a:lstStyle/>
          <a:p>
            <a:r>
              <a:rPr lang="en-US" dirty="0" smtClean="0"/>
              <a:t>Patient: “I’m dead.”</a:t>
            </a:r>
          </a:p>
          <a:p>
            <a:r>
              <a:rPr lang="en-US" dirty="0" smtClean="0"/>
              <a:t>Doctor: Do dead men bleed?</a:t>
            </a:r>
          </a:p>
          <a:p>
            <a:r>
              <a:rPr lang="en-US" dirty="0" smtClean="0"/>
              <a:t>Patient: No.</a:t>
            </a:r>
          </a:p>
          <a:p>
            <a:r>
              <a:rPr lang="en-US" dirty="0" smtClean="0"/>
              <a:t>Doctor: Look, you’re bleeding!</a:t>
            </a:r>
          </a:p>
          <a:p>
            <a:r>
              <a:rPr lang="en-US" dirty="0" smtClean="0"/>
              <a:t>Patient: By golly, dead men do bleed!</a:t>
            </a:r>
            <a:endParaRPr lang="en-US" dirty="0"/>
          </a:p>
        </p:txBody>
      </p:sp>
    </p:spTree>
    <p:extLst>
      <p:ext uri="{BB962C8B-B14F-4D97-AF65-F5344CB8AC3E}">
        <p14:creationId xmlns:p14="http://schemas.microsoft.com/office/powerpoint/2010/main" val="19816193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624" y="2157816"/>
            <a:ext cx="8229600" cy="1143000"/>
          </a:xfrm>
        </p:spPr>
        <p:txBody>
          <a:bodyPr/>
          <a:lstStyle/>
          <a:p>
            <a:r>
              <a:rPr lang="en-US" dirty="0" smtClean="0"/>
              <a:t>Uncertainty in Screening Tests </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11902274"/>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ammogram.jpeg"/>
          <p:cNvPicPr>
            <a:picLocks noGrp="1" noChangeAspect="1"/>
          </p:cNvPicPr>
          <p:nvPr>
            <p:ph idx="1"/>
          </p:nvPr>
        </p:nvPicPr>
        <p:blipFill>
          <a:blip r:embed="rId2">
            <a:extLst>
              <a:ext uri="{28A0092B-C50C-407E-A947-70E740481C1C}">
                <a14:useLocalDpi xmlns:a14="http://schemas.microsoft.com/office/drawing/2010/main" val="0"/>
              </a:ext>
            </a:extLst>
          </a:blip>
          <a:srcRect l="-66629" r="-66629"/>
          <a:stretch>
            <a:fillRect/>
          </a:stretch>
        </p:blipFill>
        <p:spPr/>
      </p:pic>
    </p:spTree>
    <p:extLst>
      <p:ext uri="{BB962C8B-B14F-4D97-AF65-F5344CB8AC3E}">
        <p14:creationId xmlns:p14="http://schemas.microsoft.com/office/powerpoint/2010/main" val="608258185"/>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If Your Mammogram Is Abnormal, What’s the Likelihood You Actually Have Cancer?</a:t>
            </a:r>
            <a:endParaRPr lang="en-US" dirty="0"/>
          </a:p>
        </p:txBody>
      </p:sp>
      <p:sp>
        <p:nvSpPr>
          <p:cNvPr id="3" name="Content Placeholder 2"/>
          <p:cNvSpPr>
            <a:spLocks noGrp="1"/>
          </p:cNvSpPr>
          <p:nvPr>
            <p:ph idx="1"/>
          </p:nvPr>
        </p:nvSpPr>
        <p:spPr>
          <a:xfrm>
            <a:off x="457200" y="2144469"/>
            <a:ext cx="8229600" cy="4525963"/>
          </a:xfrm>
        </p:spPr>
        <p:txBody>
          <a:bodyPr/>
          <a:lstStyle/>
          <a:p>
            <a:r>
              <a:rPr lang="en-US" dirty="0" smtClean="0"/>
              <a:t>100%</a:t>
            </a:r>
          </a:p>
          <a:p>
            <a:r>
              <a:rPr lang="en-US" dirty="0" smtClean="0"/>
              <a:t>90%</a:t>
            </a:r>
          </a:p>
          <a:p>
            <a:r>
              <a:rPr lang="en-US" dirty="0" smtClean="0"/>
              <a:t>70%</a:t>
            </a:r>
          </a:p>
          <a:p>
            <a:r>
              <a:rPr lang="en-US" dirty="0" smtClean="0"/>
              <a:t>50%</a:t>
            </a:r>
          </a:p>
          <a:p>
            <a:r>
              <a:rPr lang="en-US" dirty="0" smtClean="0"/>
              <a:t>30%</a:t>
            </a:r>
          </a:p>
          <a:p>
            <a:r>
              <a:rPr lang="en-US" dirty="0" smtClean="0"/>
              <a:t>10% </a:t>
            </a:r>
            <a:endParaRPr lang="en-US" dirty="0">
              <a:solidFill>
                <a:srgbClr val="FF0000"/>
              </a:solidFill>
            </a:endParaRPr>
          </a:p>
        </p:txBody>
      </p:sp>
      <p:pic>
        <p:nvPicPr>
          <p:cNvPr id="4" name="Picture 3" descr="mammo.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2340" y="2402593"/>
            <a:ext cx="2717800" cy="2984500"/>
          </a:xfrm>
          <a:prstGeom prst="rect">
            <a:avLst/>
          </a:prstGeom>
        </p:spPr>
      </p:pic>
      <p:sp>
        <p:nvSpPr>
          <p:cNvPr id="5" name="TextBox 4"/>
          <p:cNvSpPr txBox="1"/>
          <p:nvPr/>
        </p:nvSpPr>
        <p:spPr>
          <a:xfrm>
            <a:off x="3419231" y="4747846"/>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15065549"/>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a:xfrm>
            <a:off x="387643" y="883698"/>
            <a:ext cx="8229600" cy="4525963"/>
          </a:xfrm>
        </p:spPr>
        <p:txBody>
          <a:bodyPr/>
          <a:lstStyle/>
          <a:p>
            <a:r>
              <a:rPr lang="en-US" dirty="0" smtClean="0">
                <a:solidFill>
                  <a:schemeClr val="bg1">
                    <a:lumMod val="75000"/>
                  </a:schemeClr>
                </a:solidFill>
              </a:rPr>
              <a:t>100%</a:t>
            </a:r>
          </a:p>
          <a:p>
            <a:r>
              <a:rPr lang="en-US" dirty="0" smtClean="0">
                <a:solidFill>
                  <a:schemeClr val="bg1">
                    <a:lumMod val="75000"/>
                  </a:schemeClr>
                </a:solidFill>
              </a:rPr>
              <a:t>90%</a:t>
            </a:r>
          </a:p>
          <a:p>
            <a:r>
              <a:rPr lang="en-US" dirty="0" smtClean="0">
                <a:solidFill>
                  <a:schemeClr val="bg1">
                    <a:lumMod val="75000"/>
                  </a:schemeClr>
                </a:solidFill>
              </a:rPr>
              <a:t>70%</a:t>
            </a:r>
          </a:p>
          <a:p>
            <a:r>
              <a:rPr lang="en-US" dirty="0" smtClean="0">
                <a:solidFill>
                  <a:schemeClr val="bg1">
                    <a:lumMod val="75000"/>
                  </a:schemeClr>
                </a:solidFill>
              </a:rPr>
              <a:t>50%</a:t>
            </a:r>
          </a:p>
          <a:p>
            <a:r>
              <a:rPr lang="en-US" dirty="0" smtClean="0">
                <a:solidFill>
                  <a:schemeClr val="bg1">
                    <a:lumMod val="75000"/>
                  </a:schemeClr>
                </a:solidFill>
              </a:rPr>
              <a:t>30%</a:t>
            </a:r>
          </a:p>
          <a:p>
            <a:r>
              <a:rPr lang="en-US" dirty="0" smtClean="0"/>
              <a:t>10% </a:t>
            </a:r>
            <a:endParaRPr lang="en-US" dirty="0">
              <a:solidFill>
                <a:srgbClr val="FF0000"/>
              </a:solidFill>
            </a:endParaRPr>
          </a:p>
        </p:txBody>
      </p:sp>
      <p:pic>
        <p:nvPicPr>
          <p:cNvPr id="4" name="Picture 3" descr="mammo.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8638" y="1293417"/>
            <a:ext cx="2717800" cy="2984500"/>
          </a:xfrm>
          <a:prstGeom prst="rect">
            <a:avLst/>
          </a:prstGeom>
        </p:spPr>
      </p:pic>
      <p:sp>
        <p:nvSpPr>
          <p:cNvPr id="5" name="TextBox 4"/>
          <p:cNvSpPr txBox="1"/>
          <p:nvPr/>
        </p:nvSpPr>
        <p:spPr>
          <a:xfrm>
            <a:off x="3419231" y="4747846"/>
            <a:ext cx="184666" cy="369332"/>
          </a:xfrm>
          <a:prstGeom prst="rect">
            <a:avLst/>
          </a:prstGeom>
          <a:noFill/>
        </p:spPr>
        <p:txBody>
          <a:bodyPr wrap="none" rtlCol="0">
            <a:spAutoFit/>
          </a:bodyPr>
          <a:lstStyle/>
          <a:p>
            <a:endParaRPr lang="en-US" dirty="0"/>
          </a:p>
        </p:txBody>
      </p:sp>
      <p:sp>
        <p:nvSpPr>
          <p:cNvPr id="7" name="TextBox 6"/>
          <p:cNvSpPr txBox="1"/>
          <p:nvPr/>
        </p:nvSpPr>
        <p:spPr>
          <a:xfrm>
            <a:off x="900332" y="5256527"/>
            <a:ext cx="7290978" cy="584776"/>
          </a:xfrm>
          <a:prstGeom prst="rect">
            <a:avLst/>
          </a:prstGeom>
          <a:noFill/>
        </p:spPr>
        <p:txBody>
          <a:bodyPr wrap="none" rtlCol="0">
            <a:spAutoFit/>
          </a:bodyPr>
          <a:lstStyle/>
          <a:p>
            <a:r>
              <a:rPr lang="en-US" sz="3200" dirty="0" smtClean="0"/>
              <a:t>A positive screening test is not a diagnosis.</a:t>
            </a:r>
            <a:endParaRPr lang="en-US" sz="3200" dirty="0"/>
          </a:p>
        </p:txBody>
      </p:sp>
    </p:spTree>
    <p:extLst>
      <p:ext uri="{BB962C8B-B14F-4D97-AF65-F5344CB8AC3E}">
        <p14:creationId xmlns:p14="http://schemas.microsoft.com/office/powerpoint/2010/main" val="27045091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Mammography Is Not As Good As Most People Think</a:t>
            </a:r>
            <a:endParaRPr lang="en-US" dirty="0"/>
          </a:p>
        </p:txBody>
      </p:sp>
      <p:sp>
        <p:nvSpPr>
          <p:cNvPr id="3" name="Content Placeholder 2"/>
          <p:cNvSpPr>
            <a:spLocks noGrp="1"/>
          </p:cNvSpPr>
          <p:nvPr>
            <p:ph idx="1"/>
          </p:nvPr>
        </p:nvSpPr>
        <p:spPr>
          <a:xfrm>
            <a:off x="457200" y="1600200"/>
            <a:ext cx="8229600" cy="5376353"/>
          </a:xfrm>
        </p:spPr>
        <p:txBody>
          <a:bodyPr>
            <a:normAutofit fontScale="85000" lnSpcReduction="20000"/>
          </a:bodyPr>
          <a:lstStyle/>
          <a:p>
            <a:endParaRPr lang="en-US" dirty="0" smtClean="0"/>
          </a:p>
          <a:p>
            <a:pPr marL="0" lvl="1" indent="0">
              <a:buNone/>
            </a:pPr>
            <a:r>
              <a:rPr lang="en-US" dirty="0" smtClean="0"/>
              <a:t>If </a:t>
            </a:r>
            <a:r>
              <a:rPr lang="en-US" dirty="0"/>
              <a:t>1000 women are screened for 10 years starting at age 50:</a:t>
            </a:r>
          </a:p>
          <a:p>
            <a:pPr lvl="1"/>
            <a:r>
              <a:rPr lang="en-US" dirty="0"/>
              <a:t>2-10 women over-diagnosed and treated unnecessarily</a:t>
            </a:r>
          </a:p>
          <a:p>
            <a:pPr lvl="1"/>
            <a:r>
              <a:rPr lang="en-US" dirty="0"/>
              <a:t>5-15 diagnosed earlier with out any effect on final outcome</a:t>
            </a:r>
          </a:p>
          <a:p>
            <a:pPr lvl="1"/>
            <a:r>
              <a:rPr lang="en-US" dirty="0"/>
              <a:t>500 will have at least 1 false alarm</a:t>
            </a:r>
          </a:p>
          <a:p>
            <a:pPr lvl="1"/>
            <a:r>
              <a:rPr lang="en-US" dirty="0"/>
              <a:t>250 will undergo biopsy</a:t>
            </a:r>
          </a:p>
          <a:p>
            <a:pPr lvl="1"/>
            <a:r>
              <a:rPr lang="en-US" b="1" dirty="0"/>
              <a:t>1 life saved</a:t>
            </a:r>
          </a:p>
          <a:p>
            <a:pPr lvl="1"/>
            <a:endParaRPr lang="en-US" dirty="0"/>
          </a:p>
          <a:p>
            <a:pPr lvl="1"/>
            <a:r>
              <a:rPr lang="en-US" dirty="0"/>
              <a:t>999 would have lived just as long without a </a:t>
            </a:r>
            <a:r>
              <a:rPr lang="en-US" dirty="0" smtClean="0"/>
              <a:t>mammogram</a:t>
            </a:r>
          </a:p>
          <a:p>
            <a:pPr lvl="1"/>
            <a:endParaRPr lang="en-US" dirty="0"/>
          </a:p>
          <a:p>
            <a:pPr marL="342900" lvl="1" indent="-342900">
              <a:buFont typeface="Arial"/>
              <a:buChar char="•"/>
            </a:pPr>
            <a:r>
              <a:rPr lang="en-US" dirty="0" smtClean="0">
                <a:solidFill>
                  <a:srgbClr val="FF0000"/>
                </a:solidFill>
              </a:rPr>
              <a:t>IMPORTANT: THESE NUMBERS ARE FOR WOMEN AT AVERAGE RISK. MAMMOGRAPHY SAVES MORE LIVES WHEN WOMEN ARE AT HIGHER RISK</a:t>
            </a:r>
          </a:p>
          <a:p>
            <a:pPr marL="457200" lvl="1" indent="0">
              <a:buNone/>
            </a:pPr>
            <a:endParaRPr lang="en-US" dirty="0" smtClean="0"/>
          </a:p>
          <a:p>
            <a:pPr lvl="1"/>
            <a:endParaRPr lang="en-US" dirty="0"/>
          </a:p>
        </p:txBody>
      </p:sp>
    </p:spTree>
    <p:extLst>
      <p:ext uri="{BB962C8B-B14F-4D97-AF65-F5344CB8AC3E}">
        <p14:creationId xmlns:p14="http://schemas.microsoft.com/office/powerpoint/2010/main" val="36617146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Prostate Cancer May Not Harm</a:t>
            </a:r>
            <a:endParaRPr lang="en-US" dirty="0"/>
          </a:p>
        </p:txBody>
      </p:sp>
      <p:sp>
        <p:nvSpPr>
          <p:cNvPr id="3" name="Content Placeholder 2"/>
          <p:cNvSpPr>
            <a:spLocks noGrp="1"/>
          </p:cNvSpPr>
          <p:nvPr>
            <p:ph idx="1"/>
          </p:nvPr>
        </p:nvSpPr>
        <p:spPr/>
        <p:txBody>
          <a:bodyPr/>
          <a:lstStyle/>
          <a:p>
            <a:endParaRPr lang="en-US" dirty="0" smtClean="0"/>
          </a:p>
          <a:p>
            <a:r>
              <a:rPr lang="en-US" dirty="0" smtClean="0"/>
              <a:t>Prostate cancer found in 80% of autopsies in men who die of other causes.</a:t>
            </a:r>
          </a:p>
          <a:p>
            <a:r>
              <a:rPr lang="en-US" dirty="0" smtClean="0"/>
              <a:t>More men die WITH prostate cancer than BECAUSE of prostate cancer</a:t>
            </a:r>
            <a:endParaRPr lang="en-US" dirty="0"/>
          </a:p>
        </p:txBody>
      </p:sp>
    </p:spTree>
    <p:extLst>
      <p:ext uri="{BB962C8B-B14F-4D97-AF65-F5344CB8AC3E}">
        <p14:creationId xmlns:p14="http://schemas.microsoft.com/office/powerpoint/2010/main" val="2262537555"/>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Is PSA a Good Screening Test?</a:t>
            </a:r>
            <a:endParaRPr lang="en-US" dirty="0"/>
          </a:p>
        </p:txBody>
      </p:sp>
      <p:sp>
        <p:nvSpPr>
          <p:cNvPr id="3" name="Content Placeholder 2"/>
          <p:cNvSpPr>
            <a:spLocks noGrp="1"/>
          </p:cNvSpPr>
          <p:nvPr>
            <p:ph idx="1"/>
          </p:nvPr>
        </p:nvSpPr>
        <p:spPr/>
        <p:txBody>
          <a:bodyPr>
            <a:normAutofit/>
          </a:bodyPr>
          <a:lstStyle/>
          <a:p>
            <a:r>
              <a:rPr lang="en-US" dirty="0" smtClean="0"/>
              <a:t>PSA is not a yes-or-no test (must consider age, rate of rise, other risk factors)</a:t>
            </a:r>
          </a:p>
          <a:p>
            <a:r>
              <a:rPr lang="en-US" dirty="0" smtClean="0"/>
              <a:t>Any cutoff level is arbitrary</a:t>
            </a:r>
          </a:p>
          <a:p>
            <a:r>
              <a:rPr lang="en-US" dirty="0" smtClean="0"/>
              <a:t>If PSA is positive, how many biopsies should be done? </a:t>
            </a:r>
          </a:p>
          <a:p>
            <a:pPr lvl="1"/>
            <a:r>
              <a:rPr lang="en-US" dirty="0" smtClean="0"/>
              <a:t>Sampling 12 sites finds cancer in 25%</a:t>
            </a:r>
          </a:p>
          <a:p>
            <a:pPr lvl="1"/>
            <a:r>
              <a:rPr lang="en-US" dirty="0" smtClean="0"/>
              <a:t>Repeat biopsy finds cancer in 25-30% more</a:t>
            </a:r>
          </a:p>
          <a:p>
            <a:r>
              <a:rPr lang="en-US" dirty="0" smtClean="0"/>
              <a:t>Treatment is not benign</a:t>
            </a:r>
          </a:p>
          <a:p>
            <a:pPr marL="0" indent="0">
              <a:buNone/>
            </a:pPr>
            <a:endParaRPr lang="en-US" dirty="0"/>
          </a:p>
        </p:txBody>
      </p:sp>
    </p:spTree>
    <p:extLst>
      <p:ext uri="{BB962C8B-B14F-4D97-AF65-F5344CB8AC3E}">
        <p14:creationId xmlns:p14="http://schemas.microsoft.com/office/powerpoint/2010/main" val="4011882646"/>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 Testing</a:t>
            </a:r>
            <a:endParaRPr lang="en-US" dirty="0"/>
          </a:p>
        </p:txBody>
      </p:sp>
      <p:sp>
        <p:nvSpPr>
          <p:cNvPr id="3" name="Content Placeholder 2"/>
          <p:cNvSpPr>
            <a:spLocks noGrp="1"/>
          </p:cNvSpPr>
          <p:nvPr>
            <p:ph idx="1"/>
          </p:nvPr>
        </p:nvSpPr>
        <p:spPr>
          <a:xfrm>
            <a:off x="457200" y="1228639"/>
            <a:ext cx="8229600" cy="4888387"/>
          </a:xfrm>
        </p:spPr>
        <p:txBody>
          <a:bodyPr/>
          <a:lstStyle/>
          <a:p>
            <a:r>
              <a:rPr lang="en-US" dirty="0" smtClean="0"/>
              <a:t>Popular advice: “Get tested: it could save your life”</a:t>
            </a:r>
          </a:p>
          <a:p>
            <a:r>
              <a:rPr lang="en-US" dirty="0" smtClean="0"/>
              <a:t>Expert advice: Don’t get tested. It does more harm than good.</a:t>
            </a:r>
          </a:p>
        </p:txBody>
      </p:sp>
      <p:pic>
        <p:nvPicPr>
          <p:cNvPr id="4" name="Picture 3" descr="impotence.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734" y="3402377"/>
            <a:ext cx="2705100" cy="3009900"/>
          </a:xfrm>
          <a:prstGeom prst="rect">
            <a:avLst/>
          </a:prstGeom>
        </p:spPr>
      </p:pic>
      <p:pic>
        <p:nvPicPr>
          <p:cNvPr id="5" name="Picture 4" descr="incontinence.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7752" y="3931709"/>
            <a:ext cx="3898900" cy="2082800"/>
          </a:xfrm>
          <a:prstGeom prst="rect">
            <a:avLst/>
          </a:prstGeom>
        </p:spPr>
      </p:pic>
      <p:sp>
        <p:nvSpPr>
          <p:cNvPr id="7" name="TextBox 6"/>
          <p:cNvSpPr txBox="1"/>
          <p:nvPr/>
        </p:nvSpPr>
        <p:spPr>
          <a:xfrm>
            <a:off x="1094154" y="6136337"/>
            <a:ext cx="7444154" cy="461665"/>
          </a:xfrm>
          <a:prstGeom prst="rect">
            <a:avLst/>
          </a:prstGeom>
          <a:noFill/>
        </p:spPr>
        <p:txBody>
          <a:bodyPr wrap="square" rtlCol="0">
            <a:spAutoFit/>
          </a:bodyPr>
          <a:lstStyle/>
          <a:p>
            <a:r>
              <a:rPr lang="en-US" sz="2400" dirty="0" smtClean="0"/>
              <a:t>Impotence                              Incontinence</a:t>
            </a:r>
            <a:endParaRPr lang="en-US" sz="2400" dirty="0"/>
          </a:p>
        </p:txBody>
      </p:sp>
    </p:spTree>
    <p:extLst>
      <p:ext uri="{BB962C8B-B14F-4D97-AF65-F5344CB8AC3E}">
        <p14:creationId xmlns:p14="http://schemas.microsoft.com/office/powerpoint/2010/main" val="1155064920"/>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about the Routine Annual Physical?</a:t>
            </a:r>
            <a:endParaRPr lang="en-US" dirty="0"/>
          </a:p>
        </p:txBody>
      </p:sp>
      <p:sp>
        <p:nvSpPr>
          <p:cNvPr id="3" name="Content Placeholder 2"/>
          <p:cNvSpPr>
            <a:spLocks noGrp="1"/>
          </p:cNvSpPr>
          <p:nvPr>
            <p:ph idx="1"/>
          </p:nvPr>
        </p:nvSpPr>
        <p:spPr>
          <a:xfrm>
            <a:off x="328581" y="2082450"/>
            <a:ext cx="8229600" cy="4525963"/>
          </a:xfrm>
        </p:spPr>
        <p:txBody>
          <a:bodyPr>
            <a:normAutofit/>
          </a:bodyPr>
          <a:lstStyle/>
          <a:p>
            <a:r>
              <a:rPr lang="en-US" dirty="0"/>
              <a:t>R</a:t>
            </a:r>
            <a:r>
              <a:rPr lang="en-US" dirty="0" smtClean="0"/>
              <a:t>outine physical exams don’t reduce mortality.</a:t>
            </a:r>
          </a:p>
          <a:p>
            <a:r>
              <a:rPr lang="en-US" dirty="0" smtClean="0"/>
              <a:t>Routine visits can still be worthwhile. </a:t>
            </a:r>
          </a:p>
          <a:p>
            <a:r>
              <a:rPr lang="en-US" dirty="0" smtClean="0"/>
              <a:t>But the actual physical exam itself is largely a waste of time as a routine screening test. </a:t>
            </a:r>
          </a:p>
          <a:p>
            <a:r>
              <a:rPr lang="en-US" dirty="0" smtClean="0"/>
              <a:t>Useful when symptoms present.</a:t>
            </a:r>
          </a:p>
          <a:p>
            <a:pPr marL="0" indent="0">
              <a:buNone/>
            </a:pPr>
            <a:endParaRPr lang="en-US" dirty="0"/>
          </a:p>
        </p:txBody>
      </p:sp>
    </p:spTree>
    <p:extLst>
      <p:ext uri="{BB962C8B-B14F-4D97-AF65-F5344CB8AC3E}">
        <p14:creationId xmlns:p14="http://schemas.microsoft.com/office/powerpoint/2010/main" val="109520733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only certain thing about medicine is uncertainty.”      -</a:t>
            </a:r>
            <a:r>
              <a:rPr lang="en-US" dirty="0" err="1" smtClean="0"/>
              <a:t>Marya</a:t>
            </a:r>
            <a:r>
              <a:rPr lang="en-US" dirty="0" smtClean="0"/>
              <a:t> </a:t>
            </a:r>
            <a:r>
              <a:rPr lang="en-US" dirty="0" err="1" smtClean="0"/>
              <a:t>Zilberberg</a:t>
            </a:r>
            <a:endParaRPr lang="en-US" dirty="0"/>
          </a:p>
        </p:txBody>
      </p:sp>
      <p:pic>
        <p:nvPicPr>
          <p:cNvPr id="5" name="Picture 4" descr="uncertaint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3292109"/>
            <a:ext cx="2946400" cy="2755900"/>
          </a:xfrm>
          <a:prstGeom prst="rect">
            <a:avLst/>
          </a:prstGeom>
        </p:spPr>
      </p:pic>
    </p:spTree>
    <p:extLst>
      <p:ext uri="{BB962C8B-B14F-4D97-AF65-F5344CB8AC3E}">
        <p14:creationId xmlns:p14="http://schemas.microsoft.com/office/powerpoint/2010/main" val="859258890"/>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Uncertainty in Genetic testing</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SNPs give probabilities based on imperfect information</a:t>
            </a:r>
          </a:p>
          <a:p>
            <a:r>
              <a:rPr lang="en-US" dirty="0" smtClean="0"/>
              <a:t>People with your SNP have a 30% higher than average risk of Parkinson’s disease</a:t>
            </a:r>
          </a:p>
          <a:p>
            <a:r>
              <a:rPr lang="en-US" dirty="0" smtClean="0"/>
              <a:t>Average risk even for the highest risk group is 1 in 14 (7%); 30% higher = 9 %</a:t>
            </a:r>
          </a:p>
          <a:p>
            <a:r>
              <a:rPr lang="en-US" dirty="0" smtClean="0"/>
              <a:t>Genetics is not destiny</a:t>
            </a:r>
          </a:p>
          <a:p>
            <a:r>
              <a:rPr lang="en-US" dirty="0" smtClean="0"/>
              <a:t>Gene expression depends on environmental factors, epigenetic factors, interaction with other genes</a:t>
            </a:r>
          </a:p>
          <a:p>
            <a:r>
              <a:rPr lang="en-US" dirty="0" smtClean="0"/>
              <a:t>Our </a:t>
            </a:r>
            <a:r>
              <a:rPr lang="en-US" dirty="0"/>
              <a:t>access to genetic information currently exceeds our understanding of what that information actually means.</a:t>
            </a:r>
          </a:p>
          <a:p>
            <a:endParaRPr lang="en-US" dirty="0"/>
          </a:p>
        </p:txBody>
      </p:sp>
    </p:spTree>
    <p:extLst>
      <p:ext uri="{BB962C8B-B14F-4D97-AF65-F5344CB8AC3E}">
        <p14:creationId xmlns:p14="http://schemas.microsoft.com/office/powerpoint/2010/main" val="1490803783"/>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34458"/>
            <a:ext cx="8229600" cy="1143000"/>
          </a:xfrm>
        </p:spPr>
        <p:txBody>
          <a:bodyPr/>
          <a:lstStyle/>
          <a:p>
            <a:r>
              <a:rPr lang="en-US" dirty="0" smtClean="0"/>
              <a:t>Uncertainty in Diagnosis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62203940"/>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a Diagnosis</a:t>
            </a:r>
            <a:endParaRPr lang="en-US" dirty="0"/>
          </a:p>
        </p:txBody>
      </p:sp>
      <p:sp>
        <p:nvSpPr>
          <p:cNvPr id="3" name="Content Placeholder 2"/>
          <p:cNvSpPr>
            <a:spLocks noGrp="1"/>
          </p:cNvSpPr>
          <p:nvPr>
            <p:ph idx="1"/>
          </p:nvPr>
        </p:nvSpPr>
        <p:spPr/>
        <p:txBody>
          <a:bodyPr/>
          <a:lstStyle/>
          <a:p>
            <a:r>
              <a:rPr lang="en-US" dirty="0" smtClean="0"/>
              <a:t>70% history</a:t>
            </a:r>
          </a:p>
          <a:p>
            <a:r>
              <a:rPr lang="en-US" dirty="0" smtClean="0"/>
              <a:t>20% physical</a:t>
            </a:r>
          </a:p>
          <a:p>
            <a:r>
              <a:rPr lang="en-US" dirty="0" smtClean="0"/>
              <a:t>10% tests</a:t>
            </a:r>
            <a:endParaRPr lang="en-US" dirty="0"/>
          </a:p>
        </p:txBody>
      </p:sp>
    </p:spTree>
    <p:extLst>
      <p:ext uri="{BB962C8B-B14F-4D97-AF65-F5344CB8AC3E}">
        <p14:creationId xmlns:p14="http://schemas.microsoft.com/office/powerpoint/2010/main" val="3791160700"/>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a Diagnosis</a:t>
            </a:r>
            <a:endParaRPr lang="en-US" dirty="0"/>
          </a:p>
        </p:txBody>
      </p:sp>
      <p:pic>
        <p:nvPicPr>
          <p:cNvPr id="5" name="Picture 4" descr="autopsy.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1811" y="3184442"/>
            <a:ext cx="2857500" cy="2857500"/>
          </a:xfrm>
          <a:prstGeom prst="rect">
            <a:avLst/>
          </a:prstGeom>
        </p:spPr>
      </p:pic>
      <p:pic>
        <p:nvPicPr>
          <p:cNvPr id="1026" name="Picture 2" descr="C:\Users\Kirk\Desktop\Harriet's slide shoe - Al\Image2.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179995" y="1600200"/>
            <a:ext cx="4161125"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425022"/>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Certainty</a:t>
            </a:r>
            <a:endParaRPr lang="en-US" dirty="0"/>
          </a:p>
        </p:txBody>
      </p:sp>
      <p:sp>
        <p:nvSpPr>
          <p:cNvPr id="3" name="Content Placeholder 2"/>
          <p:cNvSpPr>
            <a:spLocks noGrp="1"/>
          </p:cNvSpPr>
          <p:nvPr>
            <p:ph idx="1"/>
          </p:nvPr>
        </p:nvSpPr>
        <p:spPr/>
        <p:txBody>
          <a:bodyPr/>
          <a:lstStyle/>
          <a:p>
            <a:r>
              <a:rPr lang="en-US" dirty="0" smtClean="0"/>
              <a:t>Alzheimer’s – no certainty until autopsy</a:t>
            </a:r>
          </a:p>
          <a:p>
            <a:r>
              <a:rPr lang="en-US" dirty="0" smtClean="0"/>
              <a:t>Pregnancy – certainty in 9 months </a:t>
            </a:r>
          </a:p>
          <a:p>
            <a:pPr lvl="1"/>
            <a:r>
              <a:rPr lang="en-US" dirty="0" smtClean="0"/>
              <a:t>But not always. </a:t>
            </a:r>
            <a:r>
              <a:rPr lang="en-US" dirty="0" err="1" smtClean="0"/>
              <a:t>Lithopedion</a:t>
            </a:r>
            <a:r>
              <a:rPr lang="en-US" dirty="0" smtClean="0"/>
              <a:t>. </a:t>
            </a:r>
          </a:p>
          <a:p>
            <a:r>
              <a:rPr lang="en-US" dirty="0" smtClean="0"/>
              <a:t>Sometimes even autopsy is uncertain. </a:t>
            </a:r>
            <a:endParaRPr lang="en-US" dirty="0"/>
          </a:p>
        </p:txBody>
      </p:sp>
    </p:spTree>
    <p:extLst>
      <p:ext uri="{BB962C8B-B14F-4D97-AF65-F5344CB8AC3E}">
        <p14:creationId xmlns:p14="http://schemas.microsoft.com/office/powerpoint/2010/main" val="2535280876"/>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Blood Test for Rheumatoid Arthritis</a:t>
            </a:r>
            <a:endParaRPr lang="en-US" dirty="0"/>
          </a:p>
        </p:txBody>
      </p:sp>
      <p:sp>
        <p:nvSpPr>
          <p:cNvPr id="3" name="Content Placeholder 2"/>
          <p:cNvSpPr>
            <a:spLocks noGrp="1"/>
          </p:cNvSpPr>
          <p:nvPr>
            <p:ph idx="1"/>
          </p:nvPr>
        </p:nvSpPr>
        <p:spPr/>
        <p:txBody>
          <a:bodyPr/>
          <a:lstStyle/>
          <a:p>
            <a:r>
              <a:rPr lang="en-US" dirty="0" smtClean="0"/>
              <a:t>RF – rheumatoid factor</a:t>
            </a:r>
          </a:p>
          <a:p>
            <a:r>
              <a:rPr lang="en-US" dirty="0" smtClean="0"/>
              <a:t>Positive in 70-80% but may be delayed</a:t>
            </a:r>
          </a:p>
          <a:p>
            <a:r>
              <a:rPr lang="en-US" dirty="0" smtClean="0"/>
              <a:t>False positives in infections, autoimmune diseases, and cancer</a:t>
            </a:r>
            <a:endParaRPr lang="en-US" dirty="0"/>
          </a:p>
        </p:txBody>
      </p:sp>
    </p:spTree>
    <p:extLst>
      <p:ext uri="{BB962C8B-B14F-4D97-AF65-F5344CB8AC3E}">
        <p14:creationId xmlns:p14="http://schemas.microsoft.com/office/powerpoint/2010/main" val="854284861"/>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Rheumatoid Arthritis?</a:t>
            </a:r>
            <a:endParaRPr lang="en-US" dirty="0"/>
          </a:p>
        </p:txBody>
      </p:sp>
      <p:sp>
        <p:nvSpPr>
          <p:cNvPr id="3" name="Content Placeholder 2"/>
          <p:cNvSpPr>
            <a:spLocks noGrp="1"/>
          </p:cNvSpPr>
          <p:nvPr>
            <p:ph idx="1"/>
          </p:nvPr>
        </p:nvSpPr>
        <p:spPr/>
        <p:txBody>
          <a:bodyPr>
            <a:normAutofit fontScale="62500" lnSpcReduction="20000"/>
          </a:bodyPr>
          <a:lstStyle/>
          <a:p>
            <a:pPr marL="514350" lvl="0" indent="-514350">
              <a:buFont typeface="+mj-lt"/>
              <a:buAutoNum type="arabicPeriod"/>
            </a:pPr>
            <a:r>
              <a:rPr lang="en-US" dirty="0"/>
              <a:t>Morning stiffness in and around the joints for at least one </a:t>
            </a:r>
            <a:r>
              <a:rPr lang="en-US" dirty="0" smtClean="0"/>
              <a:t>hour.</a:t>
            </a:r>
          </a:p>
          <a:p>
            <a:pPr marL="514350" lvl="0" indent="-514350">
              <a:buFont typeface="+mj-lt"/>
              <a:buAutoNum type="arabicPeriod"/>
            </a:pPr>
            <a:r>
              <a:rPr lang="en-US" dirty="0" smtClean="0"/>
              <a:t>Swelling </a:t>
            </a:r>
            <a:r>
              <a:rPr lang="en-US" dirty="0"/>
              <a:t>or fluid around three or more joints </a:t>
            </a:r>
            <a:r>
              <a:rPr lang="en-US" dirty="0" smtClean="0"/>
              <a:t>simultaneously.</a:t>
            </a:r>
          </a:p>
          <a:p>
            <a:pPr marL="514350" lvl="0" indent="-514350">
              <a:buFont typeface="+mj-lt"/>
              <a:buAutoNum type="arabicPeriod"/>
            </a:pPr>
            <a:r>
              <a:rPr lang="en-US" dirty="0" smtClean="0"/>
              <a:t>At </a:t>
            </a:r>
            <a:r>
              <a:rPr lang="en-US" dirty="0"/>
              <a:t>least one swollen area in the wrist, hand, or finger </a:t>
            </a:r>
            <a:r>
              <a:rPr lang="en-US" dirty="0" smtClean="0"/>
              <a:t>joints.</a:t>
            </a:r>
          </a:p>
          <a:p>
            <a:pPr marL="514350" lvl="0" indent="-514350">
              <a:buFont typeface="+mj-lt"/>
              <a:buAutoNum type="arabicPeriod"/>
            </a:pPr>
            <a:r>
              <a:rPr lang="en-US" dirty="0" smtClean="0"/>
              <a:t>Arthritis </a:t>
            </a:r>
            <a:r>
              <a:rPr lang="en-US" dirty="0"/>
              <a:t>involving the same joint on both sides of the body (symmetric arthritis)</a:t>
            </a:r>
            <a:r>
              <a:rPr lang="en-US" dirty="0" smtClean="0"/>
              <a:t>.</a:t>
            </a:r>
          </a:p>
          <a:p>
            <a:pPr marL="514350" lvl="0" indent="-514350">
              <a:buFont typeface="+mj-lt"/>
              <a:buAutoNum type="arabicPeriod"/>
            </a:pPr>
            <a:r>
              <a:rPr lang="en-US" dirty="0" smtClean="0"/>
              <a:t>Rheumatoid </a:t>
            </a:r>
            <a:r>
              <a:rPr lang="en-US" dirty="0"/>
              <a:t>nodules, which are firm lumps in the skin of people with rheumatoid arthritis. These nodules are usually in pressure points of the body, most commonly the </a:t>
            </a:r>
            <a:r>
              <a:rPr lang="en-US" dirty="0" smtClean="0"/>
              <a:t>elbows.</a:t>
            </a:r>
          </a:p>
          <a:p>
            <a:pPr marL="514350" lvl="0" indent="-514350">
              <a:buFont typeface="+mj-lt"/>
              <a:buAutoNum type="arabicPeriod"/>
            </a:pPr>
            <a:r>
              <a:rPr lang="en-US" dirty="0" smtClean="0"/>
              <a:t>Abnormal </a:t>
            </a:r>
            <a:r>
              <a:rPr lang="en-US" dirty="0"/>
              <a:t>amounts of </a:t>
            </a:r>
            <a:r>
              <a:rPr lang="en-US" dirty="0" smtClean="0"/>
              <a:t>rheumatoid factor</a:t>
            </a:r>
            <a:r>
              <a:rPr lang="en-US" dirty="0"/>
              <a:t> in the </a:t>
            </a:r>
            <a:r>
              <a:rPr lang="en-US" dirty="0" smtClean="0"/>
              <a:t>blood.</a:t>
            </a:r>
          </a:p>
          <a:p>
            <a:pPr marL="514350" lvl="0" indent="-514350">
              <a:buFont typeface="+mj-lt"/>
              <a:buAutoNum type="arabicPeriod"/>
            </a:pPr>
            <a:r>
              <a:rPr lang="en-US" dirty="0" smtClean="0"/>
              <a:t>X</a:t>
            </a:r>
            <a:r>
              <a:rPr lang="en-US" dirty="0"/>
              <a:t>-ray changes in the hands and wrists typical of rheumatoid arthritis, with destruction of bone around the involved joints. However, these changes are typical of later-stage disease. </a:t>
            </a:r>
            <a:endParaRPr lang="en-US" dirty="0" smtClean="0"/>
          </a:p>
          <a:p>
            <a:pPr marL="0" lvl="0" indent="0">
              <a:buNone/>
            </a:pPr>
            <a:r>
              <a:rPr lang="en-US" dirty="0"/>
              <a:t> </a:t>
            </a:r>
          </a:p>
          <a:p>
            <a:r>
              <a:rPr lang="en-US" dirty="0"/>
              <a:t>Rheumatoid arthritis is officially diagnosed if four or more of these seven factors are present. The first four factors must have been present for at least six weeks. </a:t>
            </a:r>
          </a:p>
        </p:txBody>
      </p:sp>
    </p:spTree>
    <p:extLst>
      <p:ext uri="{BB962C8B-B14F-4D97-AF65-F5344CB8AC3E}">
        <p14:creationId xmlns:p14="http://schemas.microsoft.com/office/powerpoint/2010/main" val="1732747095"/>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Must Rule Out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Gout and </a:t>
            </a:r>
            <a:r>
              <a:rPr lang="en-US" dirty="0" err="1" smtClean="0"/>
              <a:t>pseudogout</a:t>
            </a:r>
            <a:endParaRPr lang="en-US" dirty="0" smtClean="0"/>
          </a:p>
          <a:p>
            <a:r>
              <a:rPr lang="en-US" dirty="0" smtClean="0"/>
              <a:t>Osteoarthritis</a:t>
            </a:r>
          </a:p>
          <a:p>
            <a:r>
              <a:rPr lang="en-US" dirty="0" smtClean="0"/>
              <a:t>Lupus</a:t>
            </a:r>
          </a:p>
          <a:p>
            <a:r>
              <a:rPr lang="en-US" dirty="0" smtClean="0"/>
              <a:t>Lyme disease</a:t>
            </a:r>
          </a:p>
          <a:p>
            <a:r>
              <a:rPr lang="en-US" dirty="0" smtClean="0"/>
              <a:t>Reactive arthritis</a:t>
            </a:r>
          </a:p>
          <a:p>
            <a:r>
              <a:rPr lang="en-US" dirty="0" err="1" smtClean="0"/>
              <a:t>Anklyosing</a:t>
            </a:r>
            <a:r>
              <a:rPr lang="en-US" dirty="0" smtClean="0"/>
              <a:t> spondylitis</a:t>
            </a:r>
          </a:p>
          <a:p>
            <a:r>
              <a:rPr lang="en-US" dirty="0" smtClean="0"/>
              <a:t>Hepatitis C</a:t>
            </a:r>
          </a:p>
          <a:p>
            <a:r>
              <a:rPr lang="en-US" dirty="0" smtClean="0"/>
              <a:t>Rarer causes like </a:t>
            </a:r>
            <a:r>
              <a:rPr lang="en-US" dirty="0" err="1" smtClean="0"/>
              <a:t>sarcoidosis</a:t>
            </a:r>
            <a:r>
              <a:rPr lang="en-US" dirty="0" smtClean="0"/>
              <a:t>, amyloidosis, Whipple’s disease, hemochromatosis, rheumatic fever, </a:t>
            </a:r>
            <a:r>
              <a:rPr lang="en-US" dirty="0" err="1" smtClean="0"/>
              <a:t>gonococcal</a:t>
            </a:r>
            <a:r>
              <a:rPr lang="en-US" dirty="0" smtClean="0"/>
              <a:t> arthritis</a:t>
            </a:r>
            <a:endParaRPr lang="en-US" dirty="0"/>
          </a:p>
        </p:txBody>
      </p:sp>
    </p:spTree>
    <p:extLst>
      <p:ext uri="{BB962C8B-B14F-4D97-AF65-F5344CB8AC3E}">
        <p14:creationId xmlns:p14="http://schemas.microsoft.com/office/powerpoint/2010/main" val="593925368"/>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414" y="274638"/>
            <a:ext cx="8520386" cy="1143000"/>
          </a:xfrm>
        </p:spPr>
        <p:txBody>
          <a:bodyPr>
            <a:normAutofit fontScale="90000"/>
          </a:bodyPr>
          <a:lstStyle/>
          <a:p>
            <a:r>
              <a:rPr lang="en-US" dirty="0" smtClean="0"/>
              <a:t>Sensitivity, Specificity, and Predictive Values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10247937"/>
              </p:ext>
            </p:extLst>
          </p:nvPr>
        </p:nvGraphicFramePr>
        <p:xfrm>
          <a:off x="-1191808" y="7198993"/>
          <a:ext cx="1118384" cy="12893041"/>
        </p:xfrm>
        <a:graphic>
          <a:graphicData uri="http://schemas.openxmlformats.org/drawingml/2006/table">
            <a:tbl>
              <a:tblPr firstRow="1" bandRow="1">
                <a:tableStyleId>{5C22544A-7EE6-4342-B048-85BDC9FD1C3A}</a:tableStyleId>
              </a:tblPr>
              <a:tblGrid>
                <a:gridCol w="279596"/>
                <a:gridCol w="279596"/>
                <a:gridCol w="279596"/>
                <a:gridCol w="279596"/>
              </a:tblGrid>
              <a:tr h="2812946">
                <a:tc>
                  <a:txBody>
                    <a:bodyPr/>
                    <a:lstStyle/>
                    <a:p>
                      <a:endParaRPr lang="en-US" dirty="0"/>
                    </a:p>
                  </a:txBody>
                  <a:tcPr/>
                </a:tc>
                <a:tc>
                  <a:txBody>
                    <a:bodyPr/>
                    <a:lstStyle/>
                    <a:p>
                      <a:r>
                        <a:rPr lang="en-US" dirty="0" smtClean="0"/>
                        <a:t>Number</a:t>
                      </a:r>
                      <a:endParaRPr lang="en-US" dirty="0"/>
                    </a:p>
                  </a:txBody>
                  <a:tcPr/>
                </a:tc>
                <a:tc>
                  <a:txBody>
                    <a:bodyPr/>
                    <a:lstStyle/>
                    <a:p>
                      <a:r>
                        <a:rPr lang="en-US" dirty="0" smtClean="0"/>
                        <a:t>Positive</a:t>
                      </a:r>
                      <a:r>
                        <a:rPr lang="en-US" baseline="0" dirty="0" smtClean="0"/>
                        <a:t> test</a:t>
                      </a:r>
                      <a:endParaRPr lang="en-US" dirty="0"/>
                    </a:p>
                  </a:txBody>
                  <a:tcPr/>
                </a:tc>
                <a:tc>
                  <a:txBody>
                    <a:bodyPr/>
                    <a:lstStyle/>
                    <a:p>
                      <a:r>
                        <a:rPr lang="en-US" dirty="0" smtClean="0"/>
                        <a:t>Negative test</a:t>
                      </a:r>
                      <a:endParaRPr lang="en-US" dirty="0"/>
                    </a:p>
                  </a:txBody>
                  <a:tcPr/>
                </a:tc>
              </a:tr>
              <a:tr h="3445859">
                <a:tc>
                  <a:txBody>
                    <a:bodyPr/>
                    <a:lstStyle/>
                    <a:p>
                      <a:r>
                        <a:rPr lang="en-US" dirty="0" smtClean="0"/>
                        <a:t>Have Alzheimer’s</a:t>
                      </a:r>
                      <a:endParaRPr lang="en-US" dirty="0"/>
                    </a:p>
                  </a:txBody>
                  <a:tcPr/>
                </a:tc>
                <a:tc>
                  <a:txBody>
                    <a:bodyPr/>
                    <a:lstStyle/>
                    <a:p>
                      <a:r>
                        <a:rPr lang="en-US" dirty="0" smtClean="0"/>
                        <a:t>500</a:t>
                      </a:r>
                      <a:endParaRPr lang="en-US" dirty="0"/>
                    </a:p>
                  </a:txBody>
                  <a:tcPr/>
                </a:tc>
                <a:tc>
                  <a:txBody>
                    <a:bodyPr/>
                    <a:lstStyle/>
                    <a:p>
                      <a:r>
                        <a:rPr lang="en-US" dirty="0" smtClean="0"/>
                        <a:t>87% of 500</a:t>
                      </a:r>
                      <a:r>
                        <a:rPr lang="en-US" baseline="0" dirty="0" smtClean="0"/>
                        <a:t> = 435</a:t>
                      </a:r>
                      <a:endParaRPr lang="en-US" dirty="0"/>
                    </a:p>
                  </a:txBody>
                  <a:tcPr/>
                </a:tc>
                <a:tc>
                  <a:txBody>
                    <a:bodyPr/>
                    <a:lstStyle/>
                    <a:p>
                      <a:r>
                        <a:rPr lang="en-US" dirty="0" smtClean="0"/>
                        <a:t>65</a:t>
                      </a:r>
                      <a:endParaRPr lang="en-US" dirty="0"/>
                    </a:p>
                  </a:txBody>
                  <a:tcPr/>
                </a:tc>
              </a:tr>
              <a:tr h="3656830">
                <a:tc>
                  <a:txBody>
                    <a:bodyPr/>
                    <a:lstStyle/>
                    <a:p>
                      <a:r>
                        <a:rPr lang="en-US" dirty="0" smtClean="0"/>
                        <a:t>Don’t have it</a:t>
                      </a:r>
                      <a:endParaRPr lang="en-US" dirty="0"/>
                    </a:p>
                  </a:txBody>
                  <a:tcPr/>
                </a:tc>
                <a:tc>
                  <a:txBody>
                    <a:bodyPr/>
                    <a:lstStyle/>
                    <a:p>
                      <a:r>
                        <a:rPr lang="en-US" dirty="0" smtClean="0"/>
                        <a:t>9500</a:t>
                      </a:r>
                      <a:endParaRPr lang="en-US" dirty="0"/>
                    </a:p>
                  </a:txBody>
                  <a:tcPr/>
                </a:tc>
                <a:tc>
                  <a:txBody>
                    <a:bodyPr/>
                    <a:lstStyle/>
                    <a:p>
                      <a:r>
                        <a:rPr lang="en-US" dirty="0" smtClean="0"/>
                        <a:t>1425</a:t>
                      </a:r>
                      <a:endParaRPr lang="en-US" dirty="0"/>
                    </a:p>
                  </a:txBody>
                  <a:tcPr/>
                </a:tc>
                <a:tc>
                  <a:txBody>
                    <a:bodyPr/>
                    <a:lstStyle/>
                    <a:p>
                      <a:r>
                        <a:rPr lang="en-US" dirty="0" smtClean="0"/>
                        <a:t>85% of 9500 = 8075</a:t>
                      </a:r>
                      <a:endParaRPr lang="en-US" dirty="0"/>
                    </a:p>
                  </a:txBody>
                  <a:tcPr/>
                </a:tc>
              </a:tr>
            </a:tbl>
          </a:graphicData>
        </a:graphic>
      </p:graphicFrame>
      <p:sp>
        <p:nvSpPr>
          <p:cNvPr id="5" name="TextBox 4"/>
          <p:cNvSpPr txBox="1"/>
          <p:nvPr/>
        </p:nvSpPr>
        <p:spPr>
          <a:xfrm>
            <a:off x="87587" y="1610923"/>
            <a:ext cx="8846206" cy="1815882"/>
          </a:xfrm>
          <a:prstGeom prst="rect">
            <a:avLst/>
          </a:prstGeom>
          <a:noFill/>
        </p:spPr>
        <p:txBody>
          <a:bodyPr wrap="square" rtlCol="0">
            <a:spAutoFit/>
          </a:bodyPr>
          <a:lstStyle/>
          <a:p>
            <a:r>
              <a:rPr lang="en-US" sz="2800" dirty="0" smtClean="0"/>
              <a:t>A test is positive in 87% of </a:t>
            </a:r>
            <a:r>
              <a:rPr lang="en-US" sz="2800" dirty="0"/>
              <a:t>those who have </a:t>
            </a:r>
            <a:r>
              <a:rPr lang="en-US" sz="2800" dirty="0" smtClean="0"/>
              <a:t>Alzheimer’s.</a:t>
            </a:r>
          </a:p>
          <a:p>
            <a:r>
              <a:rPr lang="en-US" sz="2800" dirty="0" smtClean="0"/>
              <a:t>The test is negative in 85% of those who don’t have it.</a:t>
            </a:r>
          </a:p>
          <a:p>
            <a:r>
              <a:rPr lang="en-US" sz="2800" dirty="0"/>
              <a:t>But these numbers don’t mean anything </a:t>
            </a:r>
            <a:r>
              <a:rPr lang="en-US" sz="2800" dirty="0" smtClean="0"/>
              <a:t>by themselves.</a:t>
            </a:r>
          </a:p>
          <a:p>
            <a:r>
              <a:rPr lang="en-US" sz="2800" dirty="0" smtClean="0"/>
              <a:t>What if a population of 10,000 has a 5% prevalence?</a:t>
            </a:r>
          </a:p>
        </p:txBody>
      </p:sp>
      <p:sp>
        <p:nvSpPr>
          <p:cNvPr id="6" name="TextBox 5"/>
          <p:cNvSpPr txBox="1"/>
          <p:nvPr/>
        </p:nvSpPr>
        <p:spPr>
          <a:xfrm>
            <a:off x="166414" y="5051844"/>
            <a:ext cx="9079869" cy="2092881"/>
          </a:xfrm>
          <a:prstGeom prst="rect">
            <a:avLst/>
          </a:prstGeom>
          <a:noFill/>
        </p:spPr>
        <p:txBody>
          <a:bodyPr wrap="square" rtlCol="0">
            <a:spAutoFit/>
          </a:bodyPr>
          <a:lstStyle/>
          <a:p>
            <a:r>
              <a:rPr lang="en-US" sz="2800" dirty="0" smtClean="0"/>
              <a:t>If you test positive, what’s the likelihood that you actually have the disease? PPV= </a:t>
            </a:r>
            <a:r>
              <a:rPr lang="en-US" sz="2800" dirty="0" smtClean="0">
                <a:solidFill>
                  <a:srgbClr val="FF0000"/>
                </a:solidFill>
              </a:rPr>
              <a:t>24%. </a:t>
            </a:r>
          </a:p>
          <a:p>
            <a:r>
              <a:rPr lang="en-US" sz="2800" dirty="0" smtClean="0"/>
              <a:t>If you test negative, what’s the likelihood that you really don’t have the disease? NPV=</a:t>
            </a:r>
            <a:r>
              <a:rPr lang="en-US" sz="2800" dirty="0" smtClean="0">
                <a:solidFill>
                  <a:srgbClr val="FF0000"/>
                </a:solidFill>
              </a:rPr>
              <a:t>99%</a:t>
            </a:r>
            <a:r>
              <a:rPr lang="en-US" sz="2800" dirty="0" smtClean="0"/>
              <a:t> </a:t>
            </a:r>
            <a:endParaRPr lang="en-US" sz="2800" dirty="0">
              <a:solidFill>
                <a:srgbClr val="FF0000"/>
              </a:solidFill>
            </a:endParaRPr>
          </a:p>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949942065"/>
              </p:ext>
            </p:extLst>
          </p:nvPr>
        </p:nvGraphicFramePr>
        <p:xfrm>
          <a:off x="87587" y="3568484"/>
          <a:ext cx="8080860" cy="1483360"/>
        </p:xfrm>
        <a:graphic>
          <a:graphicData uri="http://schemas.openxmlformats.org/drawingml/2006/table">
            <a:tbl>
              <a:tblPr firstRow="1" bandRow="1">
                <a:tableStyleId>{5C22544A-7EE6-4342-B048-85BDC9FD1C3A}</a:tableStyleId>
              </a:tblPr>
              <a:tblGrid>
                <a:gridCol w="2020215"/>
                <a:gridCol w="2020215"/>
                <a:gridCol w="2020215"/>
                <a:gridCol w="2020215"/>
              </a:tblGrid>
              <a:tr h="370840">
                <a:tc>
                  <a:txBody>
                    <a:bodyPr/>
                    <a:lstStyle/>
                    <a:p>
                      <a:endParaRPr lang="en-US" dirty="0"/>
                    </a:p>
                  </a:txBody>
                  <a:tcPr/>
                </a:tc>
                <a:tc>
                  <a:txBody>
                    <a:bodyPr/>
                    <a:lstStyle/>
                    <a:p>
                      <a:r>
                        <a:rPr lang="en-US" dirty="0" smtClean="0"/>
                        <a:t>Number</a:t>
                      </a:r>
                      <a:endParaRPr lang="en-US" dirty="0"/>
                    </a:p>
                  </a:txBody>
                  <a:tcPr/>
                </a:tc>
                <a:tc>
                  <a:txBody>
                    <a:bodyPr/>
                    <a:lstStyle/>
                    <a:p>
                      <a:r>
                        <a:rPr lang="en-US" dirty="0" smtClean="0"/>
                        <a:t>Positive</a:t>
                      </a:r>
                      <a:r>
                        <a:rPr lang="en-US" baseline="0" dirty="0" smtClean="0"/>
                        <a:t> Test</a:t>
                      </a:r>
                      <a:endParaRPr lang="en-US" dirty="0"/>
                    </a:p>
                  </a:txBody>
                  <a:tcPr/>
                </a:tc>
                <a:tc>
                  <a:txBody>
                    <a:bodyPr/>
                    <a:lstStyle/>
                    <a:p>
                      <a:r>
                        <a:rPr lang="en-US" dirty="0" smtClean="0"/>
                        <a:t>Negative</a:t>
                      </a:r>
                      <a:r>
                        <a:rPr lang="en-US" baseline="0" dirty="0" smtClean="0"/>
                        <a:t> Test</a:t>
                      </a:r>
                      <a:endParaRPr lang="en-US" dirty="0"/>
                    </a:p>
                  </a:txBody>
                  <a:tcPr/>
                </a:tc>
              </a:tr>
              <a:tr h="370840">
                <a:tc>
                  <a:txBody>
                    <a:bodyPr/>
                    <a:lstStyle/>
                    <a:p>
                      <a:r>
                        <a:rPr lang="en-US" dirty="0" smtClean="0"/>
                        <a:t>Have Alzheimer’s</a:t>
                      </a:r>
                      <a:endParaRPr lang="en-US" dirty="0"/>
                    </a:p>
                  </a:txBody>
                  <a:tcPr/>
                </a:tc>
                <a:tc>
                  <a:txBody>
                    <a:bodyPr/>
                    <a:lstStyle/>
                    <a:p>
                      <a:r>
                        <a:rPr lang="en-US" dirty="0" smtClean="0"/>
                        <a:t>500</a:t>
                      </a:r>
                      <a:endParaRPr lang="en-US" dirty="0"/>
                    </a:p>
                  </a:txBody>
                  <a:tcPr/>
                </a:tc>
                <a:tc>
                  <a:txBody>
                    <a:bodyPr/>
                    <a:lstStyle/>
                    <a:p>
                      <a:r>
                        <a:rPr lang="en-US" dirty="0" smtClean="0"/>
                        <a:t>87% of 500 = 435</a:t>
                      </a:r>
                      <a:endParaRPr lang="en-US" dirty="0"/>
                    </a:p>
                  </a:txBody>
                  <a:tcPr/>
                </a:tc>
                <a:tc>
                  <a:txBody>
                    <a:bodyPr/>
                    <a:lstStyle/>
                    <a:p>
                      <a:r>
                        <a:rPr lang="en-US" dirty="0" smtClean="0"/>
                        <a:t>65</a:t>
                      </a:r>
                      <a:endParaRPr lang="en-US" dirty="0"/>
                    </a:p>
                  </a:txBody>
                  <a:tcPr/>
                </a:tc>
              </a:tr>
              <a:tr h="370840">
                <a:tc>
                  <a:txBody>
                    <a:bodyPr/>
                    <a:lstStyle/>
                    <a:p>
                      <a:r>
                        <a:rPr lang="en-US" dirty="0" smtClean="0"/>
                        <a:t>Don’t have it</a:t>
                      </a:r>
                      <a:endParaRPr lang="en-US" dirty="0"/>
                    </a:p>
                  </a:txBody>
                  <a:tcPr/>
                </a:tc>
                <a:tc>
                  <a:txBody>
                    <a:bodyPr/>
                    <a:lstStyle/>
                    <a:p>
                      <a:r>
                        <a:rPr lang="en-US" dirty="0" smtClean="0"/>
                        <a:t>9500</a:t>
                      </a:r>
                      <a:endParaRPr lang="en-US" dirty="0"/>
                    </a:p>
                  </a:txBody>
                  <a:tcPr/>
                </a:tc>
                <a:tc>
                  <a:txBody>
                    <a:bodyPr/>
                    <a:lstStyle/>
                    <a:p>
                      <a:r>
                        <a:rPr lang="en-US" dirty="0" smtClean="0"/>
                        <a:t>1425</a:t>
                      </a:r>
                      <a:endParaRPr lang="en-US" dirty="0"/>
                    </a:p>
                  </a:txBody>
                  <a:tcPr/>
                </a:tc>
                <a:tc>
                  <a:txBody>
                    <a:bodyPr/>
                    <a:lstStyle/>
                    <a:p>
                      <a:r>
                        <a:rPr lang="en-US" dirty="0" smtClean="0"/>
                        <a:t>85% of 9500</a:t>
                      </a:r>
                      <a:r>
                        <a:rPr lang="en-US" baseline="0" dirty="0" smtClean="0"/>
                        <a:t> =</a:t>
                      </a:r>
                      <a:r>
                        <a:rPr lang="en-US" dirty="0" smtClean="0"/>
                        <a:t> 8075</a:t>
                      </a:r>
                      <a:endParaRPr lang="en-US" dirty="0"/>
                    </a:p>
                  </a:txBody>
                  <a:tcPr/>
                </a:tc>
              </a:tr>
              <a:tr h="370840">
                <a:tc>
                  <a:txBody>
                    <a:bodyPr/>
                    <a:lstStyle/>
                    <a:p>
                      <a:r>
                        <a:rPr lang="en-US" dirty="0" smtClean="0"/>
                        <a:t>Total number</a:t>
                      </a:r>
                      <a:endParaRPr lang="en-US" dirty="0"/>
                    </a:p>
                  </a:txBody>
                  <a:tcPr/>
                </a:tc>
                <a:tc>
                  <a:txBody>
                    <a:bodyPr/>
                    <a:lstStyle/>
                    <a:p>
                      <a:r>
                        <a:rPr lang="en-US" dirty="0" smtClean="0"/>
                        <a:t>10,000</a:t>
                      </a:r>
                      <a:endParaRPr lang="en-US" dirty="0"/>
                    </a:p>
                  </a:txBody>
                  <a:tcPr/>
                </a:tc>
                <a:tc>
                  <a:txBody>
                    <a:bodyPr/>
                    <a:lstStyle/>
                    <a:p>
                      <a:r>
                        <a:rPr lang="en-US" dirty="0" smtClean="0"/>
                        <a:t>1860</a:t>
                      </a:r>
                      <a:endParaRPr lang="en-US" dirty="0"/>
                    </a:p>
                  </a:txBody>
                  <a:tcPr/>
                </a:tc>
                <a:tc>
                  <a:txBody>
                    <a:bodyPr/>
                    <a:lstStyle/>
                    <a:p>
                      <a:r>
                        <a:rPr lang="en-US" dirty="0" smtClean="0"/>
                        <a:t>8140</a:t>
                      </a:r>
                      <a:endParaRPr lang="en-US" dirty="0"/>
                    </a:p>
                  </a:txBody>
                  <a:tcPr/>
                </a:tc>
              </a:tr>
            </a:tbl>
          </a:graphicData>
        </a:graphic>
      </p:graphicFrame>
      <p:sp>
        <p:nvSpPr>
          <p:cNvPr id="8" name="Rectangle 7"/>
          <p:cNvSpPr/>
          <p:nvPr/>
        </p:nvSpPr>
        <p:spPr>
          <a:xfrm>
            <a:off x="-1368129" y="6633647"/>
            <a:ext cx="1361483" cy="369332"/>
          </a:xfrm>
          <a:prstGeom prst="rect">
            <a:avLst/>
          </a:prstGeom>
        </p:spPr>
        <p:txBody>
          <a:bodyPr wrap="none">
            <a:spAutoFit/>
          </a:bodyPr>
          <a:lstStyle/>
          <a:p>
            <a:pPr fontAlgn="t"/>
            <a:r>
              <a:rPr lang="en-US" b="1" dirty="0">
                <a:solidFill>
                  <a:srgbClr val="FFFFFF"/>
                </a:solidFill>
              </a:rPr>
              <a:t>Positive test</a:t>
            </a:r>
            <a:endParaRPr lang="en-US" dirty="0">
              <a:latin typeface="Arial"/>
            </a:endParaRPr>
          </a:p>
        </p:txBody>
      </p:sp>
    </p:spTree>
    <p:extLst>
      <p:ext uri="{BB962C8B-B14F-4D97-AF65-F5344CB8AC3E}">
        <p14:creationId xmlns:p14="http://schemas.microsoft.com/office/powerpoint/2010/main" val="15739804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Tests Don’t Make a Diagnosis</a:t>
            </a:r>
            <a:endParaRPr lang="en-US" dirty="0"/>
          </a:p>
        </p:txBody>
      </p:sp>
      <p:sp>
        <p:nvSpPr>
          <p:cNvPr id="3" name="Content Placeholder 2"/>
          <p:cNvSpPr>
            <a:spLocks noGrp="1"/>
          </p:cNvSpPr>
          <p:nvPr>
            <p:ph idx="1"/>
          </p:nvPr>
        </p:nvSpPr>
        <p:spPr/>
        <p:txBody>
          <a:bodyPr/>
          <a:lstStyle/>
          <a:p>
            <a:r>
              <a:rPr lang="en-US" dirty="0"/>
              <a:t> Tests don’t make a diagnosis; they only raise or lower the likelihood of the diagnosis compared to the pre-test likelihood. </a:t>
            </a:r>
            <a:endParaRPr lang="en-US" dirty="0" smtClean="0"/>
          </a:p>
          <a:p>
            <a:r>
              <a:rPr lang="en-US" dirty="0" smtClean="0"/>
              <a:t>In the Alzheimer’s example: </a:t>
            </a:r>
          </a:p>
          <a:p>
            <a:pPr lvl="1"/>
            <a:r>
              <a:rPr lang="en-US" dirty="0"/>
              <a:t>P</a:t>
            </a:r>
            <a:r>
              <a:rPr lang="en-US" dirty="0" smtClean="0"/>
              <a:t>re</a:t>
            </a:r>
            <a:r>
              <a:rPr lang="en-US" dirty="0"/>
              <a:t>-test probability = 5%  (prevalence</a:t>
            </a:r>
            <a:r>
              <a:rPr lang="en-US" dirty="0" smtClean="0"/>
              <a:t>)</a:t>
            </a:r>
          </a:p>
          <a:p>
            <a:pPr lvl="1"/>
            <a:r>
              <a:rPr lang="en-US" dirty="0" smtClean="0"/>
              <a:t>Post</a:t>
            </a:r>
            <a:r>
              <a:rPr lang="en-US" dirty="0"/>
              <a:t>-test probability = </a:t>
            </a:r>
            <a:r>
              <a:rPr lang="en-US" dirty="0" smtClean="0"/>
              <a:t>24</a:t>
            </a:r>
            <a:r>
              <a:rPr lang="en-US" dirty="0"/>
              <a:t>%  </a:t>
            </a:r>
            <a:r>
              <a:rPr lang="en-US" dirty="0" smtClean="0"/>
              <a:t>if test is positive and 1</a:t>
            </a:r>
            <a:r>
              <a:rPr lang="en-US" dirty="0"/>
              <a:t>% if test </a:t>
            </a:r>
            <a:r>
              <a:rPr lang="en-US" dirty="0" smtClean="0"/>
              <a:t>is negative</a:t>
            </a:r>
            <a:endParaRPr lang="en-US" dirty="0"/>
          </a:p>
          <a:p>
            <a:endParaRPr lang="en-US" dirty="0"/>
          </a:p>
        </p:txBody>
      </p:sp>
    </p:spTree>
    <p:extLst>
      <p:ext uri="{BB962C8B-B14F-4D97-AF65-F5344CB8AC3E}">
        <p14:creationId xmlns:p14="http://schemas.microsoft.com/office/powerpoint/2010/main" val="301140021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77" y="443210"/>
            <a:ext cx="8956377" cy="1143000"/>
          </a:xfrm>
        </p:spPr>
        <p:txBody>
          <a:bodyPr>
            <a:normAutofit fontScale="90000"/>
          </a:bodyPr>
          <a:lstStyle/>
          <a:p>
            <a:r>
              <a:rPr lang="en-US" dirty="0" smtClean="0"/>
              <a:t>Medicine Is Riddled With Uncertainty</a:t>
            </a:r>
            <a:r>
              <a:rPr lang="en-US" dirty="0"/>
              <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Medical histories are uncertain</a:t>
            </a:r>
          </a:p>
          <a:p>
            <a:r>
              <a:rPr lang="en-US" dirty="0" smtClean="0"/>
              <a:t>Physical exams are uncertain</a:t>
            </a:r>
          </a:p>
          <a:p>
            <a:r>
              <a:rPr lang="en-US" dirty="0" smtClean="0"/>
              <a:t>Tests </a:t>
            </a:r>
            <a:r>
              <a:rPr lang="en-US" dirty="0"/>
              <a:t>are </a:t>
            </a:r>
            <a:r>
              <a:rPr lang="en-US" dirty="0" smtClean="0"/>
              <a:t>uncertain</a:t>
            </a:r>
          </a:p>
          <a:p>
            <a:r>
              <a:rPr lang="en-US" dirty="0" smtClean="0"/>
              <a:t>Diagnosis is uncertain</a:t>
            </a:r>
          </a:p>
          <a:p>
            <a:r>
              <a:rPr lang="en-US" dirty="0" smtClean="0"/>
              <a:t>Treatments </a:t>
            </a:r>
            <a:r>
              <a:rPr lang="en-US" dirty="0"/>
              <a:t>are </a:t>
            </a:r>
            <a:r>
              <a:rPr lang="en-US" dirty="0" smtClean="0"/>
              <a:t>uncertain</a:t>
            </a:r>
          </a:p>
          <a:p>
            <a:r>
              <a:rPr lang="en-US" dirty="0" smtClean="0"/>
              <a:t>Even </a:t>
            </a:r>
            <a:r>
              <a:rPr lang="en-US" dirty="0"/>
              <a:t>human anatomy is </a:t>
            </a:r>
            <a:r>
              <a:rPr lang="en-US" dirty="0" smtClean="0"/>
              <a:t>uncertain</a:t>
            </a:r>
          </a:p>
          <a:p>
            <a:endParaRPr lang="en-US" dirty="0"/>
          </a:p>
          <a:p>
            <a:r>
              <a:rPr lang="en-US" dirty="0" smtClean="0"/>
              <a:t>Doctors are not scientists. They are practical users of  science who </a:t>
            </a:r>
            <a:r>
              <a:rPr lang="en-US" i="1" dirty="0" smtClean="0"/>
              <a:t>apply </a:t>
            </a:r>
            <a:r>
              <a:rPr lang="en-US" dirty="0" smtClean="0"/>
              <a:t>scientific evidence to patient care. </a:t>
            </a:r>
          </a:p>
          <a:p>
            <a:r>
              <a:rPr lang="en-US" dirty="0" smtClean="0"/>
              <a:t>Medicine deals in probabilities and informed guesses, not certainties.</a:t>
            </a:r>
          </a:p>
        </p:txBody>
      </p:sp>
    </p:spTree>
    <p:extLst>
      <p:ext uri="{BB962C8B-B14F-4D97-AF65-F5344CB8AC3E}">
        <p14:creationId xmlns:p14="http://schemas.microsoft.com/office/powerpoint/2010/main" val="1343425777"/>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484" y="274638"/>
            <a:ext cx="8930968" cy="1143000"/>
          </a:xfrm>
        </p:spPr>
        <p:txBody>
          <a:bodyPr>
            <a:normAutofit fontScale="90000"/>
          </a:bodyPr>
          <a:lstStyle/>
          <a:p>
            <a:r>
              <a:rPr lang="en-US" dirty="0" smtClean="0"/>
              <a:t>ER Patient With Swollen Tender Knee – Is It A Joint Infection?</a:t>
            </a:r>
            <a:endParaRPr lang="en-US" dirty="0"/>
          </a:p>
        </p:txBody>
      </p:sp>
      <p:sp>
        <p:nvSpPr>
          <p:cNvPr id="3" name="Content Placeholder 2"/>
          <p:cNvSpPr>
            <a:spLocks noGrp="1"/>
          </p:cNvSpPr>
          <p:nvPr>
            <p:ph idx="1"/>
          </p:nvPr>
        </p:nvSpPr>
        <p:spPr>
          <a:xfrm>
            <a:off x="457200" y="2092892"/>
            <a:ext cx="8229600" cy="4525963"/>
          </a:xfrm>
        </p:spPr>
        <p:txBody>
          <a:bodyPr>
            <a:normAutofit fontScale="92500" lnSpcReduction="10000"/>
          </a:bodyPr>
          <a:lstStyle/>
          <a:p>
            <a:pPr lvl="0"/>
            <a:r>
              <a:rPr lang="en-US" dirty="0" smtClean="0"/>
              <a:t>Pretest probability 18%</a:t>
            </a:r>
          </a:p>
          <a:p>
            <a:pPr lvl="0"/>
            <a:r>
              <a:rPr lang="en-US" dirty="0" smtClean="0"/>
              <a:t>Fluid aspirated from knee joint:</a:t>
            </a:r>
          </a:p>
          <a:p>
            <a:pPr lvl="1"/>
            <a:r>
              <a:rPr lang="en-US" dirty="0" smtClean="0"/>
              <a:t>WBC 55,000? Raises probability to 63%</a:t>
            </a:r>
          </a:p>
          <a:p>
            <a:pPr lvl="1"/>
            <a:r>
              <a:rPr lang="en-US" dirty="0" smtClean="0"/>
              <a:t>WBC 25,000? Lowers probability to 7%</a:t>
            </a:r>
          </a:p>
          <a:p>
            <a:pPr marL="457200" lvl="1" indent="0">
              <a:buNone/>
            </a:pPr>
            <a:r>
              <a:rPr lang="en-US" dirty="0" smtClean="0"/>
              <a:t> </a:t>
            </a:r>
          </a:p>
          <a:p>
            <a:pPr lvl="0"/>
            <a:r>
              <a:rPr lang="en-US" dirty="0" smtClean="0"/>
              <a:t>Post-test </a:t>
            </a:r>
            <a:r>
              <a:rPr lang="en-US" dirty="0"/>
              <a:t>d</a:t>
            </a:r>
            <a:r>
              <a:rPr lang="en-US" dirty="0" smtClean="0"/>
              <a:t>ilemma: </a:t>
            </a:r>
          </a:p>
          <a:p>
            <a:pPr lvl="1"/>
            <a:r>
              <a:rPr lang="en-US" dirty="0" smtClean="0"/>
              <a:t>Treat now? 37% chance of giving unnecessary antibiotics</a:t>
            </a:r>
          </a:p>
          <a:p>
            <a:pPr lvl="1"/>
            <a:r>
              <a:rPr lang="en-US" dirty="0" smtClean="0"/>
              <a:t>Consider it ruled out? 7% chance of not giving necessary treatment.</a:t>
            </a:r>
            <a:endParaRPr lang="en-US" dirty="0"/>
          </a:p>
        </p:txBody>
      </p:sp>
    </p:spTree>
    <p:extLst>
      <p:ext uri="{BB962C8B-B14F-4D97-AF65-F5344CB8AC3E}">
        <p14:creationId xmlns:p14="http://schemas.microsoft.com/office/powerpoint/2010/main" val="2456274617"/>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DSM = Uncertainty Squared</a:t>
            </a:r>
            <a:endParaRPr lang="en-US" dirty="0"/>
          </a:p>
        </p:txBody>
      </p:sp>
      <p:sp>
        <p:nvSpPr>
          <p:cNvPr id="3" name="Content Placeholder 2"/>
          <p:cNvSpPr>
            <a:spLocks noGrp="1"/>
          </p:cNvSpPr>
          <p:nvPr>
            <p:ph idx="1"/>
          </p:nvPr>
        </p:nvSpPr>
        <p:spPr/>
        <p:txBody>
          <a:bodyPr>
            <a:normAutofit/>
          </a:bodyPr>
          <a:lstStyle/>
          <a:p>
            <a:r>
              <a:rPr lang="en-US" dirty="0" smtClean="0"/>
              <a:t>Diagnostic and Statistical Manual of Mental Disorders</a:t>
            </a:r>
          </a:p>
          <a:p>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1573433796"/>
              </p:ext>
            </p:extLst>
          </p:nvPr>
        </p:nvGraphicFramePr>
        <p:xfrm>
          <a:off x="233572" y="3307795"/>
          <a:ext cx="8453230" cy="3291839"/>
        </p:xfrm>
        <a:graphic>
          <a:graphicData uri="http://schemas.openxmlformats.org/drawingml/2006/table">
            <a:tbl>
              <a:tblPr firstRow="1" bandRow="1">
                <a:tableStyleId>{5C22544A-7EE6-4342-B048-85BDC9FD1C3A}</a:tableStyleId>
              </a:tblPr>
              <a:tblGrid>
                <a:gridCol w="1690646"/>
                <a:gridCol w="1690646"/>
                <a:gridCol w="1690646"/>
                <a:gridCol w="1690646"/>
                <a:gridCol w="1690646"/>
              </a:tblGrid>
              <a:tr h="0">
                <a:tc>
                  <a:txBody>
                    <a:bodyPr/>
                    <a:lstStyle/>
                    <a:p>
                      <a:r>
                        <a:rPr lang="en-US" dirty="0" smtClean="0"/>
                        <a:t>Axis 1</a:t>
                      </a:r>
                      <a:endParaRPr lang="en-US" dirty="0"/>
                    </a:p>
                  </a:txBody>
                  <a:tcPr/>
                </a:tc>
                <a:tc>
                  <a:txBody>
                    <a:bodyPr/>
                    <a:lstStyle/>
                    <a:p>
                      <a:r>
                        <a:rPr lang="en-US" dirty="0" smtClean="0"/>
                        <a:t>Axis 2</a:t>
                      </a:r>
                      <a:endParaRPr lang="en-US" dirty="0"/>
                    </a:p>
                  </a:txBody>
                  <a:tcPr/>
                </a:tc>
                <a:tc>
                  <a:txBody>
                    <a:bodyPr/>
                    <a:lstStyle/>
                    <a:p>
                      <a:r>
                        <a:rPr lang="en-US" dirty="0" smtClean="0"/>
                        <a:t>Axis 3</a:t>
                      </a:r>
                      <a:endParaRPr lang="en-US" dirty="0"/>
                    </a:p>
                  </a:txBody>
                  <a:tcPr/>
                </a:tc>
                <a:tc>
                  <a:txBody>
                    <a:bodyPr/>
                    <a:lstStyle/>
                    <a:p>
                      <a:r>
                        <a:rPr lang="en-US" dirty="0" smtClean="0"/>
                        <a:t>Axis 4</a:t>
                      </a:r>
                      <a:endParaRPr lang="en-US" dirty="0"/>
                    </a:p>
                  </a:txBody>
                  <a:tcPr/>
                </a:tc>
                <a:tc>
                  <a:txBody>
                    <a:bodyPr/>
                    <a:lstStyle/>
                    <a:p>
                      <a:r>
                        <a:rPr lang="en-US" dirty="0" smtClean="0"/>
                        <a:t>Axis 5</a:t>
                      </a:r>
                      <a:endParaRPr lang="en-US" dirty="0"/>
                    </a:p>
                  </a:txBody>
                  <a:tcPr/>
                </a:tc>
              </a:tr>
              <a:tr h="370840">
                <a:tc>
                  <a:txBody>
                    <a:bodyPr/>
                    <a:lstStyle/>
                    <a:p>
                      <a:r>
                        <a:rPr lang="en-US" dirty="0" smtClean="0"/>
                        <a:t>Clinical disorders</a:t>
                      </a:r>
                      <a:endParaRPr lang="en-US" dirty="0"/>
                    </a:p>
                  </a:txBody>
                  <a:tcPr/>
                </a:tc>
                <a:tc>
                  <a:txBody>
                    <a:bodyPr/>
                    <a:lstStyle/>
                    <a:p>
                      <a:r>
                        <a:rPr lang="en-US" dirty="0" smtClean="0"/>
                        <a:t>Personality/development disorders</a:t>
                      </a:r>
                      <a:endParaRPr lang="en-US" dirty="0"/>
                    </a:p>
                  </a:txBody>
                  <a:tcPr/>
                </a:tc>
                <a:tc>
                  <a:txBody>
                    <a:bodyPr/>
                    <a:lstStyle/>
                    <a:p>
                      <a:r>
                        <a:rPr lang="en-US" dirty="0" smtClean="0"/>
                        <a:t>Relevant</a:t>
                      </a:r>
                      <a:r>
                        <a:rPr lang="en-US" baseline="0" dirty="0" smtClean="0"/>
                        <a:t> physical disorders</a:t>
                      </a:r>
                      <a:endParaRPr lang="en-US" dirty="0"/>
                    </a:p>
                  </a:txBody>
                  <a:tcPr/>
                </a:tc>
                <a:tc>
                  <a:txBody>
                    <a:bodyPr/>
                    <a:lstStyle/>
                    <a:p>
                      <a:r>
                        <a:rPr lang="en-US" dirty="0" smtClean="0"/>
                        <a:t>Psychosocial</a:t>
                      </a:r>
                    </a:p>
                    <a:p>
                      <a:r>
                        <a:rPr lang="en-US" dirty="0" smtClean="0"/>
                        <a:t>Environmental problems</a:t>
                      </a:r>
                      <a:endParaRPr lang="en-US" dirty="0"/>
                    </a:p>
                  </a:txBody>
                  <a:tcPr/>
                </a:tc>
                <a:tc>
                  <a:txBody>
                    <a:bodyPr/>
                    <a:lstStyle/>
                    <a:p>
                      <a:r>
                        <a:rPr lang="en-US" dirty="0" smtClean="0"/>
                        <a:t>Global Assessment of Functioning</a:t>
                      </a:r>
                      <a:endParaRPr lang="en-US" dirty="0"/>
                    </a:p>
                  </a:txBody>
                  <a:tcPr/>
                </a:tc>
              </a:tr>
              <a:tr h="370840">
                <a:tc>
                  <a:txBody>
                    <a:bodyPr/>
                    <a:lstStyle/>
                    <a:p>
                      <a:r>
                        <a:rPr lang="en-US" dirty="0" smtClean="0"/>
                        <a:t>Schizophrenia</a:t>
                      </a:r>
                    </a:p>
                    <a:p>
                      <a:r>
                        <a:rPr lang="en-US" dirty="0" smtClean="0"/>
                        <a:t>Eating disorders</a:t>
                      </a:r>
                    </a:p>
                    <a:p>
                      <a:r>
                        <a:rPr lang="en-US" dirty="0" smtClean="0"/>
                        <a:t>Anxiety</a:t>
                      </a:r>
                      <a:r>
                        <a:rPr lang="en-US" baseline="0" dirty="0" smtClean="0"/>
                        <a:t> disorder</a:t>
                      </a:r>
                      <a:endParaRPr lang="en-US" dirty="0"/>
                    </a:p>
                  </a:txBody>
                  <a:tcPr/>
                </a:tc>
                <a:tc>
                  <a:txBody>
                    <a:bodyPr/>
                    <a:lstStyle/>
                    <a:p>
                      <a:r>
                        <a:rPr lang="en-US" dirty="0" smtClean="0"/>
                        <a:t>Borderline personality disorder, Narcissistic personality disorder</a:t>
                      </a:r>
                      <a:endParaRPr lang="en-US" dirty="0"/>
                    </a:p>
                  </a:txBody>
                  <a:tcPr/>
                </a:tc>
                <a:tc>
                  <a:txBody>
                    <a:bodyPr/>
                    <a:lstStyle/>
                    <a:p>
                      <a:r>
                        <a:rPr lang="en-US" dirty="0" smtClean="0"/>
                        <a:t>Congenital abnormalities</a:t>
                      </a:r>
                    </a:p>
                    <a:p>
                      <a:r>
                        <a:rPr lang="en-US" dirty="0" smtClean="0"/>
                        <a:t>Diseases</a:t>
                      </a:r>
                      <a:r>
                        <a:rPr lang="en-US" baseline="0" dirty="0" smtClean="0"/>
                        <a:t> of nervous system and sense organs</a:t>
                      </a:r>
                      <a:endParaRPr lang="en-US" dirty="0"/>
                    </a:p>
                  </a:txBody>
                  <a:tcPr/>
                </a:tc>
                <a:tc>
                  <a:txBody>
                    <a:bodyPr/>
                    <a:lstStyle/>
                    <a:p>
                      <a:r>
                        <a:rPr lang="en-US" dirty="0" smtClean="0"/>
                        <a:t>Educational problems</a:t>
                      </a:r>
                    </a:p>
                    <a:p>
                      <a:r>
                        <a:rPr lang="en-US" dirty="0" smtClean="0"/>
                        <a:t>Problems</a:t>
                      </a:r>
                      <a:r>
                        <a:rPr lang="en-US" baseline="0" dirty="0" smtClean="0"/>
                        <a:t> with primary support group</a:t>
                      </a:r>
                    </a:p>
                    <a:p>
                      <a:r>
                        <a:rPr lang="en-US" baseline="0" dirty="0" smtClean="0"/>
                        <a:t>Housing problems</a:t>
                      </a:r>
                      <a:endParaRPr lang="en-US" dirty="0"/>
                    </a:p>
                  </a:txBody>
                  <a:tcPr/>
                </a:tc>
                <a:tc>
                  <a:txBody>
                    <a:bodyPr/>
                    <a:lstStyle/>
                    <a:p>
                      <a:r>
                        <a:rPr lang="en-US" dirty="0" smtClean="0"/>
                        <a:t>100 = superior functioning</a:t>
                      </a:r>
                    </a:p>
                    <a:p>
                      <a:r>
                        <a:rPr lang="en-US" dirty="0" smtClean="0"/>
                        <a:t>10 =</a:t>
                      </a:r>
                      <a:r>
                        <a:rPr lang="en-US" baseline="0" dirty="0" smtClean="0"/>
                        <a:t> persistent danger of hurting self or others</a:t>
                      </a:r>
                      <a:endParaRPr lang="en-US" dirty="0"/>
                    </a:p>
                  </a:txBody>
                  <a:tcPr/>
                </a:tc>
              </a:tr>
            </a:tbl>
          </a:graphicData>
        </a:graphic>
      </p:graphicFrame>
    </p:spTree>
    <p:extLst>
      <p:ext uri="{BB962C8B-B14F-4D97-AF65-F5344CB8AC3E}">
        <p14:creationId xmlns:p14="http://schemas.microsoft.com/office/powerpoint/2010/main" val="3873221010"/>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of </a:t>
            </a:r>
            <a:br>
              <a:rPr lang="en-US" dirty="0" smtClean="0"/>
            </a:br>
            <a:r>
              <a:rPr lang="en-US" dirty="0"/>
              <a:t/>
            </a:r>
            <a:br>
              <a:rPr lang="en-US" dirty="0"/>
            </a:br>
            <a:r>
              <a:rPr lang="en-US" dirty="0" smtClean="0"/>
              <a:t>Example of DSM Diagnosis</a:t>
            </a:r>
            <a:br>
              <a:rPr lang="en-US" dirty="0" smtClean="0"/>
            </a:br>
            <a:r>
              <a:rPr lang="en-US" dirty="0"/>
              <a:t/>
            </a:r>
            <a:br>
              <a:rPr lang="en-US" dirty="0"/>
            </a:br>
            <a:r>
              <a:rPr lang="en-US" dirty="0" smtClean="0"/>
              <a:t>DSM</a:t>
            </a:r>
            <a:endParaRPr lang="en-US" dirty="0"/>
          </a:p>
        </p:txBody>
      </p:sp>
      <p:sp>
        <p:nvSpPr>
          <p:cNvPr id="3" name="Content Placeholder 2"/>
          <p:cNvSpPr>
            <a:spLocks noGrp="1"/>
          </p:cNvSpPr>
          <p:nvPr>
            <p:ph idx="1"/>
          </p:nvPr>
        </p:nvSpPr>
        <p:spPr/>
        <p:txBody>
          <a:bodyPr>
            <a:normAutofit/>
          </a:bodyPr>
          <a:lstStyle/>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97058462"/>
              </p:ext>
            </p:extLst>
          </p:nvPr>
        </p:nvGraphicFramePr>
        <p:xfrm>
          <a:off x="796577" y="1643995"/>
          <a:ext cx="7687829" cy="4543716"/>
        </p:xfrm>
        <a:graphic>
          <a:graphicData uri="http://schemas.openxmlformats.org/drawingml/2006/table">
            <a:tbl>
              <a:tblPr firstRow="1" bandRow="1">
                <a:tableStyleId>{5C22544A-7EE6-4342-B048-85BDC9FD1C3A}</a:tableStyleId>
              </a:tblPr>
              <a:tblGrid>
                <a:gridCol w="1087824"/>
                <a:gridCol w="5080732"/>
                <a:gridCol w="1519273"/>
              </a:tblGrid>
              <a:tr h="508729">
                <a:tc>
                  <a:txBody>
                    <a:bodyPr/>
                    <a:lstStyle/>
                    <a:p>
                      <a:r>
                        <a:rPr lang="en-US" dirty="0" smtClean="0"/>
                        <a:t>Axis</a:t>
                      </a:r>
                      <a:endParaRPr lang="en-US" dirty="0"/>
                    </a:p>
                  </a:txBody>
                  <a:tcPr/>
                </a:tc>
                <a:tc>
                  <a:txBody>
                    <a:bodyPr/>
                    <a:lstStyle/>
                    <a:p>
                      <a:r>
                        <a:rPr lang="en-US" dirty="0" smtClean="0"/>
                        <a:t>Diagnosis</a:t>
                      </a:r>
                      <a:endParaRPr lang="en-US" dirty="0"/>
                    </a:p>
                  </a:txBody>
                  <a:tcPr/>
                </a:tc>
                <a:tc>
                  <a:txBody>
                    <a:bodyPr/>
                    <a:lstStyle/>
                    <a:p>
                      <a:r>
                        <a:rPr lang="en-US" dirty="0" smtClean="0"/>
                        <a:t>Code</a:t>
                      </a:r>
                      <a:endParaRPr lang="en-US" dirty="0"/>
                    </a:p>
                  </a:txBody>
                  <a:tcPr/>
                </a:tc>
              </a:tr>
              <a:tr h="1630720">
                <a:tc>
                  <a:txBody>
                    <a:bodyPr/>
                    <a:lstStyle/>
                    <a:p>
                      <a:r>
                        <a:rPr lang="en-US" dirty="0" smtClean="0"/>
                        <a:t>I</a:t>
                      </a:r>
                      <a:endParaRPr lang="en-US" dirty="0"/>
                    </a:p>
                  </a:txBody>
                  <a:tcPr/>
                </a:tc>
                <a:tc>
                  <a:txBody>
                    <a:bodyPr/>
                    <a:lstStyle/>
                    <a:p>
                      <a:r>
                        <a:rPr lang="en-US" dirty="0" smtClean="0"/>
                        <a:t>Major depressive disorder, single episode, severe, without psychotic</a:t>
                      </a:r>
                      <a:r>
                        <a:rPr lang="en-US" baseline="0" dirty="0" smtClean="0"/>
                        <a:t> features</a:t>
                      </a:r>
                    </a:p>
                    <a:p>
                      <a:endParaRPr lang="en-US" baseline="0" dirty="0" smtClean="0"/>
                    </a:p>
                    <a:p>
                      <a:r>
                        <a:rPr lang="en-US" baseline="0" dirty="0" smtClean="0"/>
                        <a:t>Alcohol abuse</a:t>
                      </a:r>
                      <a:endParaRPr lang="en-US" dirty="0"/>
                    </a:p>
                  </a:txBody>
                  <a:tcPr/>
                </a:tc>
                <a:tc>
                  <a:txBody>
                    <a:bodyPr/>
                    <a:lstStyle/>
                    <a:p>
                      <a:r>
                        <a:rPr lang="en-US" dirty="0" smtClean="0"/>
                        <a:t>296.23</a:t>
                      </a:r>
                    </a:p>
                    <a:p>
                      <a:endParaRPr lang="en-US" dirty="0" smtClean="0"/>
                    </a:p>
                    <a:p>
                      <a:endParaRPr lang="en-US" dirty="0" smtClean="0"/>
                    </a:p>
                    <a:p>
                      <a:r>
                        <a:rPr lang="en-US" dirty="0" smtClean="0"/>
                        <a:t>305.00</a:t>
                      </a:r>
                      <a:endParaRPr lang="en-US" dirty="0"/>
                    </a:p>
                  </a:txBody>
                  <a:tcPr/>
                </a:tc>
              </a:tr>
              <a:tr h="878080">
                <a:tc>
                  <a:txBody>
                    <a:bodyPr/>
                    <a:lstStyle/>
                    <a:p>
                      <a:r>
                        <a:rPr lang="en-US" dirty="0" smtClean="0"/>
                        <a:t>II</a:t>
                      </a:r>
                      <a:endParaRPr lang="en-US" dirty="0"/>
                    </a:p>
                  </a:txBody>
                  <a:tcPr/>
                </a:tc>
                <a:tc>
                  <a:txBody>
                    <a:bodyPr/>
                    <a:lstStyle/>
                    <a:p>
                      <a:r>
                        <a:rPr lang="en-US" dirty="0" smtClean="0"/>
                        <a:t>Dependent</a:t>
                      </a:r>
                      <a:r>
                        <a:rPr lang="en-US" baseline="0" dirty="0" smtClean="0"/>
                        <a:t> personality disorder, frequent use of denial</a:t>
                      </a:r>
                      <a:endParaRPr lang="en-US" dirty="0"/>
                    </a:p>
                  </a:txBody>
                  <a:tcPr/>
                </a:tc>
                <a:tc>
                  <a:txBody>
                    <a:bodyPr/>
                    <a:lstStyle/>
                    <a:p>
                      <a:r>
                        <a:rPr lang="en-US" dirty="0" smtClean="0"/>
                        <a:t>301.6</a:t>
                      </a:r>
                      <a:endParaRPr lang="en-US" dirty="0"/>
                    </a:p>
                  </a:txBody>
                  <a:tcPr/>
                </a:tc>
              </a:tr>
              <a:tr h="508729">
                <a:tc>
                  <a:txBody>
                    <a:bodyPr/>
                    <a:lstStyle/>
                    <a:p>
                      <a:r>
                        <a:rPr lang="en-US" dirty="0" smtClean="0"/>
                        <a:t>III</a:t>
                      </a:r>
                      <a:endParaRPr lang="en-US" dirty="0"/>
                    </a:p>
                  </a:txBody>
                  <a:tcPr/>
                </a:tc>
                <a:tc>
                  <a:txBody>
                    <a:bodyPr/>
                    <a:lstStyle/>
                    <a:p>
                      <a:r>
                        <a:rPr lang="en-US" dirty="0" smtClean="0"/>
                        <a:t>None</a:t>
                      </a:r>
                      <a:endParaRPr lang="en-US" dirty="0"/>
                    </a:p>
                  </a:txBody>
                  <a:tcPr/>
                </a:tc>
                <a:tc>
                  <a:txBody>
                    <a:bodyPr/>
                    <a:lstStyle/>
                    <a:p>
                      <a:endParaRPr lang="en-US"/>
                    </a:p>
                  </a:txBody>
                  <a:tcPr/>
                </a:tc>
              </a:tr>
              <a:tr h="508729">
                <a:tc>
                  <a:txBody>
                    <a:bodyPr/>
                    <a:lstStyle/>
                    <a:p>
                      <a:r>
                        <a:rPr lang="en-US" dirty="0" smtClean="0"/>
                        <a:t>IV</a:t>
                      </a:r>
                      <a:endParaRPr lang="en-US" dirty="0"/>
                    </a:p>
                  </a:txBody>
                  <a:tcPr/>
                </a:tc>
                <a:tc>
                  <a:txBody>
                    <a:bodyPr/>
                    <a:lstStyle/>
                    <a:p>
                      <a:r>
                        <a:rPr lang="en-US" dirty="0" smtClean="0"/>
                        <a:t>Threat of job loss</a:t>
                      </a:r>
                      <a:endParaRPr lang="en-US" dirty="0"/>
                    </a:p>
                  </a:txBody>
                  <a:tcPr/>
                </a:tc>
                <a:tc>
                  <a:txBody>
                    <a:bodyPr/>
                    <a:lstStyle/>
                    <a:p>
                      <a:endParaRPr lang="en-US"/>
                    </a:p>
                  </a:txBody>
                  <a:tcPr/>
                </a:tc>
              </a:tr>
              <a:tr h="508729">
                <a:tc>
                  <a:txBody>
                    <a:bodyPr/>
                    <a:lstStyle/>
                    <a:p>
                      <a:r>
                        <a:rPr lang="en-US" dirty="0" smtClean="0"/>
                        <a:t>V</a:t>
                      </a:r>
                      <a:endParaRPr lang="en-US" dirty="0"/>
                    </a:p>
                  </a:txBody>
                  <a:tcPr/>
                </a:tc>
                <a:tc>
                  <a:txBody>
                    <a:bodyPr/>
                    <a:lstStyle/>
                    <a:p>
                      <a:r>
                        <a:rPr lang="en-US" dirty="0" smtClean="0"/>
                        <a:t>GAF = 35 (current)</a:t>
                      </a:r>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857805150"/>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Criticisms of DSM</a:t>
            </a:r>
            <a:endParaRPr lang="en-US" dirty="0"/>
          </a:p>
        </p:txBody>
      </p:sp>
      <p:sp>
        <p:nvSpPr>
          <p:cNvPr id="3" name="Content Placeholder 2"/>
          <p:cNvSpPr>
            <a:spLocks noGrp="1"/>
          </p:cNvSpPr>
          <p:nvPr>
            <p:ph idx="1"/>
          </p:nvPr>
        </p:nvSpPr>
        <p:spPr/>
        <p:txBody>
          <a:bodyPr/>
          <a:lstStyle/>
          <a:p>
            <a:pPr lvl="1"/>
            <a:r>
              <a:rPr lang="en-US" dirty="0"/>
              <a:t>Reliability and validity of diagnoses is questionable</a:t>
            </a:r>
          </a:p>
          <a:p>
            <a:pPr lvl="1"/>
            <a:r>
              <a:rPr lang="en-US" dirty="0"/>
              <a:t>Categorizes by symptom, not cause</a:t>
            </a:r>
          </a:p>
          <a:p>
            <a:pPr lvl="1"/>
            <a:r>
              <a:rPr lang="en-US" dirty="0"/>
              <a:t>Arbitrary distinctions and cut-offs</a:t>
            </a:r>
          </a:p>
          <a:p>
            <a:pPr lvl="1"/>
            <a:r>
              <a:rPr lang="en-US" dirty="0"/>
              <a:t>Cultural bias </a:t>
            </a:r>
            <a:r>
              <a:rPr lang="en-US" dirty="0" smtClean="0"/>
              <a:t>(it used to list homosexuality as a </a:t>
            </a:r>
            <a:r>
              <a:rPr lang="en-US" dirty="0"/>
              <a:t>psychiatric disorder)</a:t>
            </a:r>
          </a:p>
          <a:p>
            <a:pPr lvl="1"/>
            <a:r>
              <a:rPr lang="en-US" dirty="0"/>
              <a:t>Medicalization </a:t>
            </a:r>
          </a:p>
          <a:p>
            <a:pPr lvl="1"/>
            <a:r>
              <a:rPr lang="en-US" dirty="0"/>
              <a:t>Stigma of label</a:t>
            </a:r>
          </a:p>
          <a:p>
            <a:pPr lvl="1"/>
            <a:r>
              <a:rPr lang="en-US" dirty="0"/>
              <a:t> Financial conflict of interest</a:t>
            </a:r>
          </a:p>
          <a:p>
            <a:endParaRPr lang="en-US" dirty="0"/>
          </a:p>
        </p:txBody>
      </p:sp>
    </p:spTree>
    <p:extLst>
      <p:ext uri="{BB962C8B-B14F-4D97-AF65-F5344CB8AC3E}">
        <p14:creationId xmlns:p14="http://schemas.microsoft.com/office/powerpoint/2010/main" val="4247904019"/>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t>Is there a gold standard placebo-controlled RCT?</a:t>
            </a:r>
          </a:p>
          <a:p>
            <a:r>
              <a:rPr lang="en-US" dirty="0" smtClean="0"/>
              <a:t>Often no studies or </a:t>
            </a:r>
            <a:r>
              <a:rPr lang="en-US" dirty="0"/>
              <a:t>inadequate </a:t>
            </a:r>
            <a:r>
              <a:rPr lang="en-US" dirty="0" smtClean="0"/>
              <a:t>studies</a:t>
            </a:r>
          </a:p>
          <a:p>
            <a:r>
              <a:rPr lang="en-US" dirty="0" smtClean="0"/>
              <a:t>Sometimes </a:t>
            </a:r>
            <a:r>
              <a:rPr lang="en-US" dirty="0"/>
              <a:t>the best information we have is </a:t>
            </a:r>
            <a:r>
              <a:rPr lang="en-US" dirty="0" smtClean="0"/>
              <a:t>wrong</a:t>
            </a:r>
          </a:p>
          <a:p>
            <a:r>
              <a:rPr lang="en-US" dirty="0" smtClean="0"/>
              <a:t>50% of all published studies are wrong</a:t>
            </a:r>
          </a:p>
          <a:p>
            <a:r>
              <a:rPr lang="en-US" dirty="0" smtClean="0"/>
              <a:t>Doctors have to act on inadequate information</a:t>
            </a:r>
          </a:p>
          <a:p>
            <a:endParaRPr lang="en-US" dirty="0"/>
          </a:p>
        </p:txBody>
      </p:sp>
    </p:spTree>
    <p:extLst>
      <p:ext uri="{BB962C8B-B14F-4D97-AF65-F5344CB8AC3E}">
        <p14:creationId xmlns:p14="http://schemas.microsoft.com/office/powerpoint/2010/main" val="1780147765"/>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62202"/>
            <a:ext cx="8229600" cy="1143000"/>
          </a:xfrm>
        </p:spPr>
        <p:txBody>
          <a:bodyPr/>
          <a:lstStyle/>
          <a:p>
            <a:r>
              <a:rPr lang="en-US" dirty="0"/>
              <a:t>Treatment Is Uncertain</a:t>
            </a:r>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3674859959"/>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Doctors Can’t Afford Analysis Paralysis</a:t>
            </a:r>
            <a:endParaRPr lang="en-US" dirty="0"/>
          </a:p>
        </p:txBody>
      </p:sp>
      <p:sp>
        <p:nvSpPr>
          <p:cNvPr id="3" name="Content Placeholder 2"/>
          <p:cNvSpPr>
            <a:spLocks noGrp="1"/>
          </p:cNvSpPr>
          <p:nvPr>
            <p:ph idx="1"/>
          </p:nvPr>
        </p:nvSpPr>
        <p:spPr/>
        <p:txBody>
          <a:bodyPr/>
          <a:lstStyle/>
          <a:p>
            <a:r>
              <a:rPr lang="en-US" dirty="0" smtClean="0"/>
              <a:t>If they hesitate like Hamlet, their patients may die</a:t>
            </a:r>
          </a:p>
          <a:p>
            <a:pPr marL="0" indent="0">
              <a:buNone/>
            </a:pPr>
            <a:endParaRPr lang="en-US" dirty="0"/>
          </a:p>
        </p:txBody>
      </p:sp>
      <p:pic>
        <p:nvPicPr>
          <p:cNvPr id="4" name="Picture 3" descr="decision.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3054" y="3254131"/>
            <a:ext cx="3124200" cy="2603500"/>
          </a:xfrm>
          <a:prstGeom prst="rect">
            <a:avLst/>
          </a:prstGeom>
        </p:spPr>
      </p:pic>
    </p:spTree>
    <p:extLst>
      <p:ext uri="{BB962C8B-B14F-4D97-AF65-F5344CB8AC3E}">
        <p14:creationId xmlns:p14="http://schemas.microsoft.com/office/powerpoint/2010/main" val="5426424"/>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Surgeons Must Decide and Act</a:t>
            </a:r>
            <a:endParaRPr lang="en-US" dirty="0"/>
          </a:p>
        </p:txBody>
      </p:sp>
      <p:pic>
        <p:nvPicPr>
          <p:cNvPr id="4" name="Content Placeholder 3" descr="surgeon.jpg"/>
          <p:cNvPicPr>
            <a:picLocks noGrp="1" noChangeAspect="1"/>
          </p:cNvPicPr>
          <p:nvPr>
            <p:ph idx="1"/>
          </p:nvPr>
        </p:nvPicPr>
        <p:blipFill>
          <a:blip r:embed="rId3">
            <a:extLst>
              <a:ext uri="{28A0092B-C50C-407E-A947-70E740481C1C}">
                <a14:useLocalDpi xmlns:a14="http://schemas.microsoft.com/office/drawing/2010/main" val="0"/>
              </a:ext>
            </a:extLst>
          </a:blip>
          <a:srcRect l="-50784" r="-50784"/>
          <a:stretch>
            <a:fillRect/>
          </a:stretch>
        </p:blipFill>
        <p:spPr/>
      </p:pic>
    </p:spTree>
    <p:extLst>
      <p:ext uri="{BB962C8B-B14F-4D97-AF65-F5344CB8AC3E}">
        <p14:creationId xmlns:p14="http://schemas.microsoft.com/office/powerpoint/2010/main" val="785151534"/>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Uncertainty in Surgery</a:t>
            </a:r>
            <a:endParaRPr lang="en-US" dirty="0"/>
          </a:p>
        </p:txBody>
      </p:sp>
      <p:pic>
        <p:nvPicPr>
          <p:cNvPr id="4" name="Content Placeholder 3" descr="uncertainty in surgery.jpg"/>
          <p:cNvPicPr>
            <a:picLocks noGrp="1" noChangeAspect="1"/>
          </p:cNvPicPr>
          <p:nvPr>
            <p:ph idx="1"/>
          </p:nvPr>
        </p:nvPicPr>
        <p:blipFill>
          <a:blip r:embed="rId3">
            <a:extLst>
              <a:ext uri="{28A0092B-C50C-407E-A947-70E740481C1C}">
                <a14:useLocalDpi xmlns:a14="http://schemas.microsoft.com/office/drawing/2010/main" val="0"/>
              </a:ext>
            </a:extLst>
          </a:blip>
          <a:srcRect l="-74100" r="-74100"/>
          <a:stretch>
            <a:fillRect/>
          </a:stretch>
        </p:blipFill>
        <p:spPr/>
      </p:pic>
    </p:spTree>
    <p:extLst>
      <p:ext uri="{BB962C8B-B14F-4D97-AF65-F5344CB8AC3E}">
        <p14:creationId xmlns:p14="http://schemas.microsoft.com/office/powerpoint/2010/main" val="3418528762"/>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Balancing Humility and Confidence</a:t>
            </a:r>
            <a:endParaRPr lang="en-US" dirty="0"/>
          </a:p>
        </p:txBody>
      </p:sp>
      <p:sp>
        <p:nvSpPr>
          <p:cNvPr id="3" name="Content Placeholder 2"/>
          <p:cNvSpPr>
            <a:spLocks noGrp="1"/>
          </p:cNvSpPr>
          <p:nvPr>
            <p:ph idx="1"/>
          </p:nvPr>
        </p:nvSpPr>
        <p:spPr/>
        <p:txBody>
          <a:bodyPr/>
          <a:lstStyle/>
          <a:p>
            <a:r>
              <a:rPr lang="en-US" dirty="0" smtClean="0"/>
              <a:t>“The </a:t>
            </a:r>
            <a:r>
              <a:rPr lang="en-US" dirty="0"/>
              <a:t>practice of medicine requires a careful mix of humility and confidence. Finding this balance is very tricky, as humility can become halting indecision and confidence can become reckless arrogance</a:t>
            </a:r>
            <a:r>
              <a:rPr lang="en-US" dirty="0" smtClean="0"/>
              <a:t>.”          - Peter Lipson</a:t>
            </a:r>
            <a:endParaRPr lang="en-US" dirty="0"/>
          </a:p>
          <a:p>
            <a:endParaRPr lang="en-US" dirty="0"/>
          </a:p>
        </p:txBody>
      </p:sp>
    </p:spTree>
    <p:extLst>
      <p:ext uri="{BB962C8B-B14F-4D97-AF65-F5344CB8AC3E}">
        <p14:creationId xmlns:p14="http://schemas.microsoft.com/office/powerpoint/2010/main" val="228553690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67304"/>
            <a:ext cx="8229600" cy="1143000"/>
          </a:xfrm>
        </p:spPr>
        <p:txBody>
          <a:bodyPr/>
          <a:lstStyle/>
          <a:p>
            <a:r>
              <a:rPr lang="en-US" dirty="0" smtClean="0"/>
              <a:t>Medical Histories Are Uncertain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8646433"/>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Wisdom of Will Rogers</a:t>
            </a:r>
            <a:endParaRPr lang="en-US" dirty="0"/>
          </a:p>
        </p:txBody>
      </p:sp>
      <p:sp>
        <p:nvSpPr>
          <p:cNvPr id="3" name="Content Placeholder 2"/>
          <p:cNvSpPr>
            <a:spLocks noGrp="1"/>
          </p:cNvSpPr>
          <p:nvPr>
            <p:ph idx="1"/>
          </p:nvPr>
        </p:nvSpPr>
        <p:spPr/>
        <p:txBody>
          <a:bodyPr/>
          <a:lstStyle/>
          <a:p>
            <a:r>
              <a:rPr lang="en-US" dirty="0" smtClean="0"/>
              <a:t>“It isn’t what we don’t know that gives us trouble, it’s what we know that </a:t>
            </a:r>
            <a:r>
              <a:rPr lang="en-US" dirty="0" err="1" smtClean="0"/>
              <a:t>ain’t</a:t>
            </a:r>
            <a:r>
              <a:rPr lang="en-US" dirty="0" smtClean="0"/>
              <a:t> so.”</a:t>
            </a:r>
          </a:p>
          <a:p>
            <a:endParaRPr lang="en-US" dirty="0"/>
          </a:p>
          <a:p>
            <a:r>
              <a:rPr lang="en-US" dirty="0"/>
              <a:t>Bloodletting</a:t>
            </a:r>
          </a:p>
          <a:p>
            <a:r>
              <a:rPr lang="en-US" dirty="0" smtClean="0"/>
              <a:t>Routine episiotomies</a:t>
            </a:r>
            <a:endParaRPr lang="en-US" dirty="0"/>
          </a:p>
          <a:p>
            <a:r>
              <a:rPr lang="en-US" dirty="0" smtClean="0"/>
              <a:t>Radical mastectomy</a:t>
            </a:r>
          </a:p>
        </p:txBody>
      </p:sp>
    </p:spTree>
    <p:extLst>
      <p:ext uri="{BB962C8B-B14F-4D97-AF65-F5344CB8AC3E}">
        <p14:creationId xmlns:p14="http://schemas.microsoft.com/office/powerpoint/2010/main" val="1547400427"/>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Picking a Drug</a:t>
            </a:r>
            <a:endParaRPr lang="en-US" dirty="0"/>
          </a:p>
        </p:txBody>
      </p:sp>
      <p:sp>
        <p:nvSpPr>
          <p:cNvPr id="3" name="Content Placeholder 2"/>
          <p:cNvSpPr>
            <a:spLocks noGrp="1"/>
          </p:cNvSpPr>
          <p:nvPr>
            <p:ph idx="1"/>
          </p:nvPr>
        </p:nvSpPr>
        <p:spPr/>
        <p:txBody>
          <a:bodyPr/>
          <a:lstStyle/>
          <a:p>
            <a:r>
              <a:rPr lang="en-US" dirty="0" smtClean="0"/>
              <a:t>Choosing the right drug for the right patient is mostly a crap shoot</a:t>
            </a:r>
          </a:p>
          <a:p>
            <a:r>
              <a:rPr lang="en-US" dirty="0"/>
              <a:t>Genetic testing promises to eventually guide us in individualizing drug choices, but it isn’t of much practical use yet. </a:t>
            </a:r>
            <a:r>
              <a:rPr lang="en-US" dirty="0" smtClean="0"/>
              <a:t> </a:t>
            </a:r>
          </a:p>
        </p:txBody>
      </p:sp>
    </p:spTree>
    <p:extLst>
      <p:ext uri="{BB962C8B-B14F-4D97-AF65-F5344CB8AC3E}">
        <p14:creationId xmlns:p14="http://schemas.microsoft.com/office/powerpoint/2010/main" val="3137027220"/>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005" y="274638"/>
            <a:ext cx="8714306" cy="1143000"/>
          </a:xfrm>
        </p:spPr>
        <p:txBody>
          <a:bodyPr>
            <a:normAutofit/>
          </a:bodyPr>
          <a:lstStyle/>
          <a:p>
            <a:r>
              <a:rPr lang="en-US" dirty="0" smtClean="0"/>
              <a:t>Which Antibiotic To Choose?</a:t>
            </a:r>
            <a:endParaRPr lang="en-US" dirty="0"/>
          </a:p>
        </p:txBody>
      </p:sp>
      <p:sp>
        <p:nvSpPr>
          <p:cNvPr id="3" name="Content Placeholder 2"/>
          <p:cNvSpPr>
            <a:spLocks noGrp="1"/>
          </p:cNvSpPr>
          <p:nvPr>
            <p:ph idx="1"/>
          </p:nvPr>
        </p:nvSpPr>
        <p:spPr>
          <a:xfrm>
            <a:off x="457200" y="1600200"/>
            <a:ext cx="8229600" cy="5166105"/>
          </a:xfrm>
        </p:spPr>
        <p:txBody>
          <a:bodyPr>
            <a:normAutofit fontScale="77500" lnSpcReduction="20000"/>
          </a:bodyPr>
          <a:lstStyle/>
          <a:p>
            <a:endParaRPr lang="en-US" dirty="0" smtClean="0"/>
          </a:p>
          <a:p>
            <a:endParaRPr lang="en-US" dirty="0"/>
          </a:p>
          <a:p>
            <a:endParaRPr lang="en-US" dirty="0" smtClean="0"/>
          </a:p>
          <a:p>
            <a:endParaRPr lang="en-US" dirty="0" smtClean="0"/>
          </a:p>
          <a:p>
            <a:endParaRPr lang="en-US" dirty="0"/>
          </a:p>
          <a:p>
            <a:endParaRPr lang="en-US" dirty="0" smtClean="0"/>
          </a:p>
          <a:p>
            <a:r>
              <a:rPr lang="en-US" dirty="0"/>
              <a:t>W</a:t>
            </a:r>
            <a:r>
              <a:rPr lang="en-US" dirty="0" smtClean="0"/>
              <a:t>aiting </a:t>
            </a:r>
            <a:r>
              <a:rPr lang="en-US" dirty="0"/>
              <a:t>for culture and sensitivity reports is not an option: patient may die before results come back.</a:t>
            </a:r>
          </a:p>
          <a:p>
            <a:r>
              <a:rPr lang="en-US" dirty="0"/>
              <a:t>W</a:t>
            </a:r>
            <a:r>
              <a:rPr lang="en-US" dirty="0" smtClean="0"/>
              <a:t>e must </a:t>
            </a:r>
            <a:r>
              <a:rPr lang="en-US" dirty="0"/>
              <a:t>guess and treat </a:t>
            </a:r>
            <a:r>
              <a:rPr lang="en-US" dirty="0" smtClean="0"/>
              <a:t>empirically while waiting for results.</a:t>
            </a:r>
            <a:endParaRPr lang="en-US" dirty="0"/>
          </a:p>
          <a:p>
            <a:r>
              <a:rPr lang="en-US" dirty="0" smtClean="0"/>
              <a:t>Consider </a:t>
            </a:r>
            <a:r>
              <a:rPr lang="en-US" dirty="0"/>
              <a:t>exposure, travel, immune status, allergies, </a:t>
            </a:r>
            <a:r>
              <a:rPr lang="en-US" dirty="0" smtClean="0"/>
              <a:t>which bacteria most commonly cause the disease in patient’s age group, drug-resistant strains in the community.</a:t>
            </a:r>
          </a:p>
          <a:p>
            <a:r>
              <a:rPr lang="en-US" dirty="0" smtClean="0"/>
              <a:t>Then GUESS</a:t>
            </a:r>
            <a:endParaRPr lang="en-US" dirty="0"/>
          </a:p>
          <a:p>
            <a:endParaRPr lang="en-US" dirty="0" smtClean="0"/>
          </a:p>
          <a:p>
            <a:endParaRPr lang="en-US" dirty="0"/>
          </a:p>
          <a:p>
            <a:endParaRPr lang="en-US" dirty="0"/>
          </a:p>
        </p:txBody>
      </p:sp>
      <p:pic>
        <p:nvPicPr>
          <p:cNvPr id="4" name="Picture 3" descr="Culture plate.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7063" y="1495468"/>
            <a:ext cx="3429000" cy="2374900"/>
          </a:xfrm>
          <a:prstGeom prst="rect">
            <a:avLst/>
          </a:prstGeom>
        </p:spPr>
      </p:pic>
      <p:pic>
        <p:nvPicPr>
          <p:cNvPr id="5" name="Picture 4" descr="plating.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978" y="1747289"/>
            <a:ext cx="2311400" cy="1422400"/>
          </a:xfrm>
          <a:prstGeom prst="rect">
            <a:avLst/>
          </a:prstGeom>
        </p:spPr>
      </p:pic>
    </p:spTree>
    <p:extLst>
      <p:ext uri="{BB962C8B-B14F-4D97-AF65-F5344CB8AC3E}">
        <p14:creationId xmlns:p14="http://schemas.microsoft.com/office/powerpoint/2010/main" val="36532191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Uncertainty In Communication</a:t>
            </a:r>
            <a:endParaRPr lang="en-US" dirty="0"/>
          </a:p>
        </p:txBody>
      </p:sp>
      <p:sp>
        <p:nvSpPr>
          <p:cNvPr id="3" name="Content Placeholder 2"/>
          <p:cNvSpPr>
            <a:spLocks noGrp="1"/>
          </p:cNvSpPr>
          <p:nvPr>
            <p:ph idx="1"/>
          </p:nvPr>
        </p:nvSpPr>
        <p:spPr/>
        <p:txBody>
          <a:bodyPr/>
          <a:lstStyle/>
          <a:p>
            <a:r>
              <a:rPr lang="en-US" dirty="0" smtClean="0"/>
              <a:t>Patients don’t remember most of what a doctor tells them</a:t>
            </a:r>
          </a:p>
          <a:p>
            <a:r>
              <a:rPr lang="en-US" dirty="0"/>
              <a:t>Patients getting palliative chemotherapy for terminal cancer </a:t>
            </a:r>
            <a:r>
              <a:rPr lang="en-US" dirty="0" smtClean="0"/>
              <a:t>thought </a:t>
            </a:r>
            <a:r>
              <a:rPr lang="en-US" dirty="0"/>
              <a:t>it </a:t>
            </a:r>
            <a:r>
              <a:rPr lang="en-US" dirty="0" smtClean="0"/>
              <a:t>offered </a:t>
            </a:r>
            <a:r>
              <a:rPr lang="en-US" dirty="0"/>
              <a:t>a chance of cure or </a:t>
            </a:r>
            <a:r>
              <a:rPr lang="en-US" dirty="0" smtClean="0"/>
              <a:t>longer survival when it was only intended to ease their dying</a:t>
            </a:r>
            <a:endParaRPr lang="en-US" dirty="0"/>
          </a:p>
          <a:p>
            <a:r>
              <a:rPr lang="en-US" dirty="0" smtClean="0"/>
              <a:t>Non-adherence</a:t>
            </a:r>
          </a:p>
        </p:txBody>
      </p:sp>
    </p:spTree>
    <p:extLst>
      <p:ext uri="{BB962C8B-B14F-4D97-AF65-F5344CB8AC3E}">
        <p14:creationId xmlns:p14="http://schemas.microsoft.com/office/powerpoint/2010/main" val="1528075200"/>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It’s OK  </a:t>
            </a:r>
            <a:r>
              <a:rPr lang="en-US" dirty="0" smtClean="0"/>
              <a:t>To Say </a:t>
            </a:r>
            <a:r>
              <a:rPr lang="en-US" dirty="0"/>
              <a:t>“I don’t know.”</a:t>
            </a:r>
            <a:br>
              <a:rPr lang="en-US" dirty="0"/>
            </a:br>
            <a:endParaRPr lang="en-US" dirty="0"/>
          </a:p>
        </p:txBody>
      </p:sp>
      <p:pic>
        <p:nvPicPr>
          <p:cNvPr id="4" name="Content Placeholder 3" descr="I-Dont-Know.jpg"/>
          <p:cNvPicPr>
            <a:picLocks noGrp="1" noChangeAspect="1"/>
          </p:cNvPicPr>
          <p:nvPr>
            <p:ph idx="1"/>
          </p:nvPr>
        </p:nvPicPr>
        <p:blipFill>
          <a:blip r:embed="rId3">
            <a:extLst>
              <a:ext uri="{28A0092B-C50C-407E-A947-70E740481C1C}">
                <a14:useLocalDpi xmlns:a14="http://schemas.microsoft.com/office/drawing/2010/main" val="0"/>
              </a:ext>
            </a:extLst>
          </a:blip>
          <a:srcRect l="-40915" r="-40915"/>
          <a:stretch>
            <a:fillRect/>
          </a:stretch>
        </p:blipFill>
        <p:spPr/>
      </p:pic>
    </p:spTree>
    <p:extLst>
      <p:ext uri="{BB962C8B-B14F-4D97-AF65-F5344CB8AC3E}">
        <p14:creationId xmlns:p14="http://schemas.microsoft.com/office/powerpoint/2010/main" val="4187217249"/>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Sometimes </a:t>
            </a:r>
            <a:r>
              <a:rPr lang="en-US" smtClean="0"/>
              <a:t>We Don’t Need a Diagnosis</a:t>
            </a:r>
            <a:endParaRPr lang="en-US" dirty="0"/>
          </a:p>
        </p:txBody>
      </p:sp>
      <p:pic>
        <p:nvPicPr>
          <p:cNvPr id="4" name="Content Placeholder 3" descr="diagnosis_i_dont_need_no_stinking_diagnosis_tshirt-rd3accee3fbb5446086e49d4c8ca3aeb4_f04ia_324.jpg"/>
          <p:cNvPicPr>
            <a:picLocks noGrp="1" noChangeAspect="1"/>
          </p:cNvPicPr>
          <p:nvPr>
            <p:ph idx="1"/>
          </p:nvPr>
        </p:nvPicPr>
        <p:blipFill>
          <a:blip r:embed="rId2">
            <a:extLst>
              <a:ext uri="{28A0092B-C50C-407E-A947-70E740481C1C}">
                <a14:useLocalDpi xmlns:a14="http://schemas.microsoft.com/office/drawing/2010/main" val="0"/>
              </a:ext>
            </a:extLst>
          </a:blip>
          <a:srcRect l="-40915" r="-40915"/>
          <a:stretch>
            <a:fillRect/>
          </a:stretch>
        </p:blipFill>
        <p:spPr/>
      </p:pic>
    </p:spTree>
    <p:extLst>
      <p:ext uri="{BB962C8B-B14F-4D97-AF65-F5344CB8AC3E}">
        <p14:creationId xmlns:p14="http://schemas.microsoft.com/office/powerpoint/2010/main" val="2145102919"/>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To </a:t>
            </a:r>
            <a:r>
              <a:rPr lang="en-US" dirty="0"/>
              <a:t>S</a:t>
            </a:r>
            <a:r>
              <a:rPr lang="en-US" dirty="0" smtClean="0"/>
              <a:t>top Pursuing a Diagnosis</a:t>
            </a:r>
            <a:endParaRPr lang="en-US" dirty="0"/>
          </a:p>
        </p:txBody>
      </p:sp>
      <p:sp>
        <p:nvSpPr>
          <p:cNvPr id="3" name="Content Placeholder 2"/>
          <p:cNvSpPr>
            <a:spLocks noGrp="1"/>
          </p:cNvSpPr>
          <p:nvPr>
            <p:ph idx="1"/>
          </p:nvPr>
        </p:nvSpPr>
        <p:spPr/>
        <p:txBody>
          <a:bodyPr>
            <a:normAutofit lnSpcReduction="10000"/>
          </a:bodyPr>
          <a:lstStyle/>
          <a:p>
            <a:pPr marL="0" indent="0">
              <a:buNone/>
            </a:pPr>
            <a:endParaRPr lang="en-US" dirty="0"/>
          </a:p>
          <a:p>
            <a:r>
              <a:rPr lang="en-US" dirty="0" smtClean="0"/>
              <a:t>Reasonable certainty that serious diseases have been ruled out</a:t>
            </a:r>
          </a:p>
          <a:p>
            <a:r>
              <a:rPr lang="en-US" dirty="0" smtClean="0"/>
              <a:t>Likelihood of further tests finding something significant and treatable is diminishingly small. </a:t>
            </a:r>
          </a:p>
          <a:p>
            <a:r>
              <a:rPr lang="en-US" dirty="0" smtClean="0"/>
              <a:t>Further tests are only likely to harm the patient through false positives, false hopes, wild goose chases, unnecessary anxiety, invasive and dangerous tests</a:t>
            </a:r>
          </a:p>
          <a:p>
            <a:endParaRPr lang="en-US" dirty="0"/>
          </a:p>
        </p:txBody>
      </p:sp>
    </p:spTree>
    <p:extLst>
      <p:ext uri="{BB962C8B-B14F-4D97-AF65-F5344CB8AC3E}">
        <p14:creationId xmlns:p14="http://schemas.microsoft.com/office/powerpoint/2010/main" val="4073587024"/>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Doctor Can Tell Patient:</a:t>
            </a:r>
            <a:endParaRPr lang="en-US" dirty="0"/>
          </a:p>
        </p:txBody>
      </p:sp>
      <p:sp>
        <p:nvSpPr>
          <p:cNvPr id="3" name="Content Placeholder 2"/>
          <p:cNvSpPr>
            <a:spLocks noGrp="1"/>
          </p:cNvSpPr>
          <p:nvPr>
            <p:ph idx="1"/>
          </p:nvPr>
        </p:nvSpPr>
        <p:spPr>
          <a:xfrm>
            <a:off x="457200" y="1600200"/>
            <a:ext cx="8229600" cy="5012823"/>
          </a:xfrm>
        </p:spPr>
        <p:txBody>
          <a:bodyPr>
            <a:normAutofit fontScale="85000" lnSpcReduction="20000"/>
          </a:bodyPr>
          <a:lstStyle/>
          <a:p>
            <a:r>
              <a:rPr lang="en-US" dirty="0" smtClean="0"/>
              <a:t>I don’t </a:t>
            </a:r>
            <a:r>
              <a:rPr lang="en-US" dirty="0"/>
              <a:t>know </a:t>
            </a:r>
            <a:r>
              <a:rPr lang="en-US" dirty="0" smtClean="0"/>
              <a:t>what’s wrong </a:t>
            </a:r>
            <a:r>
              <a:rPr lang="en-US" dirty="0"/>
              <a:t>with </a:t>
            </a:r>
            <a:r>
              <a:rPr lang="en-US" dirty="0" smtClean="0"/>
              <a:t>you </a:t>
            </a:r>
            <a:r>
              <a:rPr lang="en-US" dirty="0"/>
              <a:t>but I </a:t>
            </a:r>
            <a:r>
              <a:rPr lang="en-US" dirty="0" smtClean="0"/>
              <a:t>know a whole lot of things that aren’t </a:t>
            </a:r>
            <a:r>
              <a:rPr lang="en-US" dirty="0"/>
              <a:t>wrong with </a:t>
            </a:r>
            <a:r>
              <a:rPr lang="en-US" dirty="0" smtClean="0"/>
              <a:t>you</a:t>
            </a:r>
          </a:p>
          <a:p>
            <a:r>
              <a:rPr lang="en-US" dirty="0" smtClean="0"/>
              <a:t>I’ve ruled out all the things that are likely to kill you or do serious harm</a:t>
            </a:r>
          </a:p>
          <a:p>
            <a:r>
              <a:rPr lang="en-US" dirty="0" smtClean="0"/>
              <a:t>We could do more tests, but I wouldn’t know how to decide which tests to do, and would have to just order them at random. I suppose we could do every test in the book in the hopes of finding something, but we’d get false positives and it’s very unlikely we would </a:t>
            </a:r>
            <a:r>
              <a:rPr lang="en-US" dirty="0"/>
              <a:t>find anything </a:t>
            </a:r>
            <a:r>
              <a:rPr lang="en-US" dirty="0" smtClean="0"/>
              <a:t>significant.</a:t>
            </a:r>
          </a:p>
          <a:p>
            <a:r>
              <a:rPr lang="en-US" dirty="0" smtClean="0"/>
              <a:t>At this point, more tests are </a:t>
            </a:r>
            <a:r>
              <a:rPr lang="en-US" dirty="0"/>
              <a:t>likely to do more harm than good (for instance, we could do </a:t>
            </a:r>
            <a:r>
              <a:rPr lang="en-US" dirty="0" smtClean="0"/>
              <a:t>surgery to open up your abdomen and look around, </a:t>
            </a:r>
            <a:r>
              <a:rPr lang="en-US" dirty="0"/>
              <a:t>but you wouldn’t want that)</a:t>
            </a:r>
          </a:p>
          <a:p>
            <a:endParaRPr lang="en-US" dirty="0"/>
          </a:p>
        </p:txBody>
      </p:sp>
    </p:spTree>
    <p:extLst>
      <p:ext uri="{BB962C8B-B14F-4D97-AF65-F5344CB8AC3E}">
        <p14:creationId xmlns:p14="http://schemas.microsoft.com/office/powerpoint/2010/main" val="3873561076"/>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To </a:t>
            </a:r>
            <a:r>
              <a:rPr lang="en-US" dirty="0"/>
              <a:t>M</a:t>
            </a:r>
            <a:r>
              <a:rPr lang="en-US" dirty="0" smtClean="0"/>
              <a:t>ore </a:t>
            </a:r>
            <a:r>
              <a:rPr lang="en-US" dirty="0"/>
              <a:t>T</a:t>
            </a:r>
            <a:r>
              <a:rPr lang="en-US" dirty="0" smtClean="0"/>
              <a:t>esting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Let’s stop worrying about “why” you have these symptoms and focus on “how” to cope with them and improve your quality of life.</a:t>
            </a:r>
          </a:p>
          <a:p>
            <a:endParaRPr lang="en-US" dirty="0"/>
          </a:p>
          <a:p>
            <a:r>
              <a:rPr lang="en-US" dirty="0" smtClean="0"/>
              <a:t>Three things could happen:</a:t>
            </a:r>
          </a:p>
          <a:p>
            <a:pPr lvl="1"/>
            <a:r>
              <a:rPr lang="en-US" dirty="0" smtClean="0"/>
              <a:t>Symptoms could go away (if so, who cares what caused them)</a:t>
            </a:r>
          </a:p>
          <a:p>
            <a:pPr lvl="1"/>
            <a:r>
              <a:rPr lang="en-US" dirty="0" smtClean="0"/>
              <a:t>Stay the same; keep trying different ways of coping</a:t>
            </a:r>
          </a:p>
          <a:p>
            <a:pPr lvl="1"/>
            <a:r>
              <a:rPr lang="en-US" dirty="0" smtClean="0"/>
              <a:t>Get worse, or new symptoms develop &gt; reevaluate and reconsider need for further tests</a:t>
            </a:r>
          </a:p>
          <a:p>
            <a:endParaRPr lang="en-US" dirty="0"/>
          </a:p>
        </p:txBody>
      </p:sp>
    </p:spTree>
    <p:extLst>
      <p:ext uri="{BB962C8B-B14F-4D97-AF65-F5344CB8AC3E}">
        <p14:creationId xmlns:p14="http://schemas.microsoft.com/office/powerpoint/2010/main" val="504122909"/>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Uncertainty Is OK</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457199" y="1582341"/>
            <a:ext cx="7946621" cy="5262980"/>
          </a:xfrm>
          <a:prstGeom prst="rect">
            <a:avLst/>
          </a:prstGeom>
        </p:spPr>
        <p:txBody>
          <a:bodyPr wrap="square">
            <a:spAutoFit/>
          </a:bodyPr>
          <a:lstStyle/>
          <a:p>
            <a:r>
              <a:rPr lang="en-US" sz="2800" dirty="0"/>
              <a:t>“I think it's much more interesting to live not knowing than to have answers which might be wrong. I have approximate answers and possible beliefs and different degrees of uncertainty about different things, but I am not absolutely sure of anything and there are many things I don't know anything about, such as whether it means anything to ask why we're here. I don't have to know an answer. I don't feel frightened not knowing things, by being lost in a mysterious universe without any purpose, which is the way it really is as far as I can tell.</a:t>
            </a:r>
            <a:r>
              <a:rPr lang="en-US" sz="2800" dirty="0" smtClean="0"/>
              <a:t>”                           								- Richard Feynman</a:t>
            </a:r>
            <a:endParaRPr lang="en-US" sz="2800" dirty="0"/>
          </a:p>
        </p:txBody>
      </p:sp>
    </p:spTree>
    <p:extLst>
      <p:ext uri="{BB962C8B-B14F-4D97-AF65-F5344CB8AC3E}">
        <p14:creationId xmlns:p14="http://schemas.microsoft.com/office/powerpoint/2010/main" val="428485992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p:txBody>
          <a:bodyPr/>
          <a:lstStyle/>
          <a:p>
            <a:r>
              <a:rPr lang="en-US" dirty="0" smtClean="0"/>
              <a:t>Chief complaint</a:t>
            </a:r>
          </a:p>
          <a:p>
            <a:r>
              <a:rPr lang="en-US" dirty="0" smtClean="0"/>
              <a:t>History of present illness</a:t>
            </a:r>
          </a:p>
          <a:p>
            <a:r>
              <a:rPr lang="en-US" dirty="0" smtClean="0"/>
              <a:t>Past medical history (surgeries, illnesses, medications, immunizations, allergies)</a:t>
            </a:r>
          </a:p>
          <a:p>
            <a:r>
              <a:rPr lang="en-US" dirty="0"/>
              <a:t>Family and social history</a:t>
            </a:r>
          </a:p>
          <a:p>
            <a:r>
              <a:rPr lang="en-US" dirty="0" smtClean="0"/>
              <a:t>Review of systems</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67481539"/>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Doctors Do</a:t>
            </a:r>
            <a:endParaRPr lang="en-US" dirty="0"/>
          </a:p>
        </p:txBody>
      </p:sp>
      <p:sp>
        <p:nvSpPr>
          <p:cNvPr id="3" name="Content Placeholder 2"/>
          <p:cNvSpPr>
            <a:spLocks noGrp="1"/>
          </p:cNvSpPr>
          <p:nvPr>
            <p:ph idx="1"/>
          </p:nvPr>
        </p:nvSpPr>
        <p:spPr/>
        <p:txBody>
          <a:bodyPr/>
          <a:lstStyle/>
          <a:p>
            <a:r>
              <a:rPr lang="en-US" dirty="0" smtClean="0"/>
              <a:t>Make an educated guess based on the best available evidence and on their estimates of probability</a:t>
            </a:r>
          </a:p>
          <a:p>
            <a:r>
              <a:rPr lang="en-US" dirty="0" smtClean="0"/>
              <a:t>Make decisions without having enough information to be certain they are right</a:t>
            </a:r>
          </a:p>
          <a:p>
            <a:r>
              <a:rPr lang="en-US" dirty="0" smtClean="0"/>
              <a:t>Act on those decisions.</a:t>
            </a:r>
          </a:p>
          <a:p>
            <a:pPr marL="0" indent="0">
              <a:buNone/>
            </a:pPr>
            <a:endParaRPr lang="en-US" dirty="0"/>
          </a:p>
        </p:txBody>
      </p:sp>
    </p:spTree>
    <p:extLst>
      <p:ext uri="{BB962C8B-B14F-4D97-AF65-F5344CB8AC3E}">
        <p14:creationId xmlns:p14="http://schemas.microsoft.com/office/powerpoint/2010/main" val="366167982"/>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Uncertain, But Still Best Option</a:t>
            </a:r>
            <a:endParaRPr lang="en-US" dirty="0"/>
          </a:p>
        </p:txBody>
      </p:sp>
      <p:sp>
        <p:nvSpPr>
          <p:cNvPr id="3" name="Content Placeholder 2"/>
          <p:cNvSpPr>
            <a:spLocks noGrp="1"/>
          </p:cNvSpPr>
          <p:nvPr>
            <p:ph idx="1"/>
          </p:nvPr>
        </p:nvSpPr>
        <p:spPr/>
        <p:txBody>
          <a:bodyPr/>
          <a:lstStyle/>
          <a:p>
            <a:r>
              <a:rPr lang="en-US" dirty="0"/>
              <a:t>Medicine deals in </a:t>
            </a:r>
            <a:r>
              <a:rPr lang="en-US" dirty="0" smtClean="0"/>
              <a:t>uncertainties, probabilities </a:t>
            </a:r>
            <a:r>
              <a:rPr lang="en-US" dirty="0"/>
              <a:t>and informed </a:t>
            </a:r>
            <a:r>
              <a:rPr lang="en-US" dirty="0" smtClean="0"/>
              <a:t>guesses based on science.</a:t>
            </a:r>
          </a:p>
          <a:p>
            <a:r>
              <a:rPr lang="en-US" dirty="0" smtClean="0"/>
              <a:t>CAM deals in certainties based on fantasy and intuition.</a:t>
            </a:r>
            <a:endParaRPr lang="en-US" dirty="0"/>
          </a:p>
          <a:p>
            <a:endParaRPr lang="en-US" dirty="0"/>
          </a:p>
        </p:txBody>
      </p:sp>
      <p:pic>
        <p:nvPicPr>
          <p:cNvPr id="4" name="Content Placeholder 3" descr="Uncertainty Voltaire.jpg"/>
          <p:cNvPicPr>
            <a:picLocks noChangeAspect="1"/>
          </p:cNvPicPr>
          <p:nvPr/>
        </p:nvPicPr>
        <p:blipFill>
          <a:blip r:embed="rId3">
            <a:extLst>
              <a:ext uri="{28A0092B-C50C-407E-A947-70E740481C1C}">
                <a14:useLocalDpi xmlns:a14="http://schemas.microsoft.com/office/drawing/2010/main" val="0"/>
              </a:ext>
            </a:extLst>
          </a:blip>
          <a:srcRect l="-16293" r="-16293"/>
          <a:stretch>
            <a:fillRect/>
          </a:stretch>
        </p:blipFill>
        <p:spPr>
          <a:xfrm>
            <a:off x="1599255" y="3597230"/>
            <a:ext cx="5790169" cy="3184370"/>
          </a:xfrm>
          <a:prstGeom prst="rect">
            <a:avLst/>
          </a:prstGeom>
        </p:spPr>
      </p:pic>
    </p:spTree>
    <p:extLst>
      <p:ext uri="{BB962C8B-B14F-4D97-AF65-F5344CB8AC3E}">
        <p14:creationId xmlns:p14="http://schemas.microsoft.com/office/powerpoint/2010/main" val="1808450167"/>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Certainty Trumps Evidence in CAM</a:t>
            </a:r>
            <a:endParaRPr lang="en-US" dirty="0"/>
          </a:p>
        </p:txBody>
      </p:sp>
      <p:pic>
        <p:nvPicPr>
          <p:cNvPr id="6" name="Content Placeholder 5" descr="Andrew Weil.jpg"/>
          <p:cNvPicPr>
            <a:picLocks noGrp="1" noChangeAspect="1"/>
          </p:cNvPicPr>
          <p:nvPr>
            <p:ph idx="1"/>
          </p:nvPr>
        </p:nvPicPr>
        <p:blipFill>
          <a:blip r:embed="rId3">
            <a:extLst>
              <a:ext uri="{28A0092B-C50C-407E-A947-70E740481C1C}">
                <a14:useLocalDpi xmlns:a14="http://schemas.microsoft.com/office/drawing/2010/main" val="0"/>
              </a:ext>
            </a:extLst>
          </a:blip>
          <a:srcRect l="-69781" r="-69781"/>
          <a:stretch>
            <a:fillRect/>
          </a:stretch>
        </p:blipFill>
        <p:spPr>
          <a:xfrm>
            <a:off x="2808892" y="1468686"/>
            <a:ext cx="8229600" cy="4525963"/>
          </a:xfrm>
        </p:spPr>
      </p:pic>
      <p:sp>
        <p:nvSpPr>
          <p:cNvPr id="4" name="Rectangle 3"/>
          <p:cNvSpPr/>
          <p:nvPr/>
        </p:nvSpPr>
        <p:spPr>
          <a:xfrm>
            <a:off x="548804" y="2391267"/>
            <a:ext cx="4572000" cy="3970318"/>
          </a:xfrm>
          <a:prstGeom prst="rect">
            <a:avLst/>
          </a:prstGeom>
        </p:spPr>
        <p:txBody>
          <a:bodyPr>
            <a:spAutoFit/>
          </a:bodyPr>
          <a:lstStyle/>
          <a:p>
            <a:r>
              <a:rPr lang="en-US" sz="2800" dirty="0"/>
              <a:t>“Integrative medicine” guru Andrew Weil set up tests of osteopathic manipulation for ear infections, and when the experiments showed no effect, he said, “I’m sure there’s an effect there. We couldn’t capture it in the way we set up the experiment.” </a:t>
            </a:r>
          </a:p>
        </p:txBody>
      </p:sp>
    </p:spTree>
    <p:extLst>
      <p:ext uri="{BB962C8B-B14F-4D97-AF65-F5344CB8AC3E}">
        <p14:creationId xmlns:p14="http://schemas.microsoft.com/office/powerpoint/2010/main" val="1936739094"/>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Alternative Medicine Offers Certainty</a:t>
            </a:r>
            <a:endParaRPr lang="en-US" dirty="0"/>
          </a:p>
        </p:txBody>
      </p:sp>
      <p:sp>
        <p:nvSpPr>
          <p:cNvPr id="3" name="Content Placeholder 2"/>
          <p:cNvSpPr>
            <a:spLocks noGrp="1"/>
          </p:cNvSpPr>
          <p:nvPr>
            <p:ph idx="1"/>
          </p:nvPr>
        </p:nvSpPr>
        <p:spPr/>
        <p:txBody>
          <a:bodyPr/>
          <a:lstStyle/>
          <a:p>
            <a:r>
              <a:rPr lang="en-US" dirty="0" smtClean="0"/>
              <a:t>It’s subluxations! (Chiropractic)</a:t>
            </a:r>
          </a:p>
          <a:p>
            <a:r>
              <a:rPr lang="en-US" dirty="0" smtClean="0"/>
              <a:t>It’s parasites! (</a:t>
            </a:r>
            <a:r>
              <a:rPr lang="en-US" dirty="0" err="1" smtClean="0"/>
              <a:t>Hulda</a:t>
            </a:r>
            <a:r>
              <a:rPr lang="en-US" dirty="0" smtClean="0"/>
              <a:t> Clark)</a:t>
            </a:r>
          </a:p>
          <a:p>
            <a:r>
              <a:rPr lang="en-US" dirty="0" smtClean="0"/>
              <a:t>It’s toxins! (Sherry Rogers)</a:t>
            </a:r>
          </a:p>
          <a:p>
            <a:r>
              <a:rPr lang="en-US" dirty="0" smtClean="0"/>
              <a:t>It’s acidosis! (Robert Young)</a:t>
            </a:r>
          </a:p>
          <a:p>
            <a:r>
              <a:rPr lang="en-US" dirty="0" smtClean="0"/>
              <a:t>It’s an imbalance of qi! (acupuncture)</a:t>
            </a:r>
          </a:p>
          <a:p>
            <a:endParaRPr lang="en-US" dirty="0"/>
          </a:p>
        </p:txBody>
      </p:sp>
    </p:spTree>
    <p:extLst>
      <p:ext uri="{BB962C8B-B14F-4D97-AF65-F5344CB8AC3E}">
        <p14:creationId xmlns:p14="http://schemas.microsoft.com/office/powerpoint/2010/main" val="1906409438"/>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One True Cause(s) of All Disease</a:t>
            </a:r>
            <a:endParaRPr lang="en-US" dirty="0"/>
          </a:p>
        </p:txBody>
      </p:sp>
      <p:sp>
        <p:nvSpPr>
          <p:cNvPr id="3" name="Content Placeholder 2"/>
          <p:cNvSpPr>
            <a:spLocks noGrp="1"/>
          </p:cNvSpPr>
          <p:nvPr>
            <p:ph idx="1"/>
          </p:nvPr>
        </p:nvSpPr>
        <p:spPr>
          <a:xfrm>
            <a:off x="398328" y="1205887"/>
            <a:ext cx="8229600" cy="4525963"/>
          </a:xfrm>
        </p:spPr>
        <p:txBody>
          <a:bodyPr>
            <a:noAutofit/>
          </a:bodyPr>
          <a:lstStyle/>
          <a:p>
            <a:pPr marL="0" indent="0" fontAlgn="base">
              <a:buNone/>
            </a:pPr>
            <a:r>
              <a:rPr lang="en-US" sz="1800" dirty="0"/>
              <a:t>Toxemia</a:t>
            </a:r>
            <a:br>
              <a:rPr lang="en-US" sz="1800" dirty="0"/>
            </a:br>
            <a:r>
              <a:rPr lang="en-US" sz="1800" dirty="0"/>
              <a:t>Subluxations</a:t>
            </a:r>
            <a:br>
              <a:rPr lang="en-US" sz="1800" dirty="0"/>
            </a:br>
            <a:r>
              <a:rPr lang="en-US" sz="1800" dirty="0"/>
              <a:t>Oxygen deficiency</a:t>
            </a:r>
            <a:br>
              <a:rPr lang="en-US" sz="1800" dirty="0"/>
            </a:br>
            <a:r>
              <a:rPr lang="en-US" sz="1800" dirty="0" err="1"/>
              <a:t>Psora</a:t>
            </a:r>
            <a:r>
              <a:rPr lang="en-US" sz="1800" dirty="0"/>
              <a:t/>
            </a:r>
            <a:br>
              <a:rPr lang="en-US" sz="1800" dirty="0"/>
            </a:br>
            <a:r>
              <a:rPr lang="en-US" sz="1800" dirty="0"/>
              <a:t>“Fearful, tight and negative minds”</a:t>
            </a:r>
            <a:br>
              <a:rPr lang="en-US" sz="1800" dirty="0"/>
            </a:br>
            <a:r>
              <a:rPr lang="en-US" sz="1800" dirty="0"/>
              <a:t>Obstruction of </a:t>
            </a:r>
            <a:r>
              <a:rPr lang="en-US" sz="1800" dirty="0" err="1"/>
              <a:t>ch’i</a:t>
            </a:r>
            <a:r>
              <a:rPr lang="en-US" sz="1800" dirty="0"/>
              <a:t> along the meridians</a:t>
            </a:r>
            <a:br>
              <a:rPr lang="en-US" sz="1800" dirty="0"/>
            </a:br>
            <a:r>
              <a:rPr lang="en-US" sz="1800" dirty="0"/>
              <a:t>Refined sugar</a:t>
            </a:r>
            <a:br>
              <a:rPr lang="en-US" sz="1800" dirty="0"/>
            </a:br>
            <a:r>
              <a:rPr lang="en-US" sz="1800" dirty="0"/>
              <a:t>“Fault of awareness”</a:t>
            </a:r>
            <a:br>
              <a:rPr lang="en-US" sz="1800" dirty="0"/>
            </a:br>
            <a:r>
              <a:rPr lang="en-US" sz="1800" dirty="0"/>
              <a:t>Grains in the diet</a:t>
            </a:r>
            <a:br>
              <a:rPr lang="en-US" sz="1800" dirty="0"/>
            </a:br>
            <a:r>
              <a:rPr lang="en-US" sz="1800" dirty="0"/>
              <a:t>False beliefs and fears</a:t>
            </a:r>
            <a:br>
              <a:rPr lang="en-US" sz="1800" dirty="0"/>
            </a:br>
            <a:r>
              <a:rPr lang="en-US" sz="1800" dirty="0"/>
              <a:t>“Imbalance”</a:t>
            </a:r>
            <a:br>
              <a:rPr lang="en-US" sz="1800" dirty="0"/>
            </a:br>
            <a:r>
              <a:rPr lang="en-US" sz="1800" dirty="0" err="1"/>
              <a:t>Ama</a:t>
            </a:r>
            <a:r>
              <a:rPr lang="en-US" sz="1800" dirty="0"/>
              <a:t> due to aggravated </a:t>
            </a:r>
            <a:r>
              <a:rPr lang="en-US" sz="1800" dirty="0" err="1"/>
              <a:t>doshas</a:t>
            </a:r>
            <a:r>
              <a:rPr lang="en-US" sz="1800" dirty="0"/>
              <a:t/>
            </a:r>
            <a:br>
              <a:rPr lang="en-US" sz="1800" dirty="0"/>
            </a:br>
            <a:r>
              <a:rPr lang="en-US" sz="1800" dirty="0"/>
              <a:t>Stress</a:t>
            </a:r>
            <a:br>
              <a:rPr lang="en-US" sz="1800" dirty="0"/>
            </a:br>
            <a:r>
              <a:rPr lang="en-US" sz="1800" dirty="0"/>
              <a:t>Anger</a:t>
            </a:r>
            <a:br>
              <a:rPr lang="en-US" sz="1800" dirty="0"/>
            </a:br>
            <a:r>
              <a:rPr lang="en-US" sz="1800" dirty="0"/>
              <a:t>A “non-perceivable but very real </a:t>
            </a:r>
            <a:r>
              <a:rPr lang="en-US" sz="1800" dirty="0" smtClean="0"/>
              <a:t>                                                                             attachment </a:t>
            </a:r>
            <a:r>
              <a:rPr lang="en-US" sz="1800" dirty="0"/>
              <a:t>to the material </a:t>
            </a:r>
            <a:r>
              <a:rPr lang="en-US" sz="1800" dirty="0" smtClean="0"/>
              <a:t>aspect                                                                                               </a:t>
            </a:r>
            <a:r>
              <a:rPr lang="en-US" sz="1800" dirty="0"/>
              <a:t>of creation</a:t>
            </a:r>
            <a:r>
              <a:rPr lang="en-US" sz="1800" dirty="0" smtClean="0"/>
              <a:t>”</a:t>
            </a:r>
          </a:p>
          <a:p>
            <a:pPr marL="0" indent="0" fontAlgn="base">
              <a:buNone/>
            </a:pPr>
            <a:r>
              <a:rPr lang="en-US" sz="1800" dirty="0" smtClean="0"/>
              <a:t>Modern </a:t>
            </a:r>
            <a:r>
              <a:rPr lang="en-US" sz="1800" dirty="0"/>
              <a:t>medicine</a:t>
            </a:r>
            <a:br>
              <a:rPr lang="en-US" sz="1800" dirty="0"/>
            </a:br>
            <a:r>
              <a:rPr lang="en-US" sz="1800" dirty="0"/>
              <a:t>Some morbid agent, producing irritation </a:t>
            </a:r>
            <a:endParaRPr lang="en-US" sz="1800" dirty="0" smtClean="0"/>
          </a:p>
          <a:p>
            <a:pPr marL="0" indent="0" fontAlgn="base">
              <a:buNone/>
            </a:pPr>
            <a:r>
              <a:rPr lang="en-US" sz="1800" dirty="0" smtClean="0"/>
              <a:t>	and inflammation</a:t>
            </a:r>
          </a:p>
          <a:p>
            <a:pPr marL="0" indent="0" fontAlgn="base">
              <a:buNone/>
            </a:pPr>
            <a:endParaRPr lang="en-US" sz="1800" dirty="0" smtClean="0"/>
          </a:p>
          <a:p>
            <a:pPr marL="0" indent="0" fontAlgn="base">
              <a:buNone/>
            </a:pPr>
            <a:endParaRPr lang="en-US" sz="1800" dirty="0"/>
          </a:p>
        </p:txBody>
      </p:sp>
      <p:sp>
        <p:nvSpPr>
          <p:cNvPr id="4" name="TextBox 3"/>
          <p:cNvSpPr txBox="1"/>
          <p:nvPr/>
        </p:nvSpPr>
        <p:spPr>
          <a:xfrm>
            <a:off x="4475532" y="1205887"/>
            <a:ext cx="8932178" cy="6186310"/>
          </a:xfrm>
          <a:prstGeom prst="rect">
            <a:avLst/>
          </a:prstGeom>
          <a:noFill/>
        </p:spPr>
        <p:txBody>
          <a:bodyPr wrap="none" rtlCol="0">
            <a:spAutoFit/>
          </a:bodyPr>
          <a:lstStyle/>
          <a:p>
            <a:pPr fontAlgn="base"/>
            <a:r>
              <a:rPr lang="en-US" dirty="0" smtClean="0"/>
              <a:t>A weak “</a:t>
            </a:r>
            <a:r>
              <a:rPr lang="en-US" dirty="0" err="1" smtClean="0"/>
              <a:t>immine</a:t>
            </a:r>
            <a:r>
              <a:rPr lang="en-US" dirty="0" smtClean="0"/>
              <a:t>” system</a:t>
            </a:r>
            <a:br>
              <a:rPr lang="en-US" dirty="0" smtClean="0"/>
            </a:br>
            <a:r>
              <a:rPr lang="en-US" dirty="0" smtClean="0"/>
              <a:t>Malnutrition</a:t>
            </a:r>
            <a:br>
              <a:rPr lang="en-US" dirty="0" smtClean="0"/>
            </a:br>
            <a:r>
              <a:rPr lang="en-US" dirty="0" smtClean="0"/>
              <a:t>Free radicals</a:t>
            </a:r>
            <a:br>
              <a:rPr lang="en-US" dirty="0" smtClean="0"/>
            </a:br>
            <a:r>
              <a:rPr lang="en-US" dirty="0" smtClean="0"/>
              <a:t>An imbalance of electrons in the cellular atoms                                                                        atoms</a:t>
            </a:r>
            <a:br>
              <a:rPr lang="en-US" dirty="0" smtClean="0"/>
            </a:br>
            <a:r>
              <a:rPr lang="en-US" dirty="0" smtClean="0"/>
              <a:t>Emotion</a:t>
            </a:r>
            <a:br>
              <a:rPr lang="en-US" dirty="0" smtClean="0"/>
            </a:br>
            <a:r>
              <a:rPr lang="en-US" dirty="0" smtClean="0"/>
              <a:t>Sin</a:t>
            </a:r>
            <a:br>
              <a:rPr lang="en-US" dirty="0" smtClean="0"/>
            </a:br>
            <a:r>
              <a:rPr lang="en-US" dirty="0" smtClean="0"/>
              <a:t>Food abuse</a:t>
            </a:r>
            <a:br>
              <a:rPr lang="en-US" dirty="0" smtClean="0"/>
            </a:br>
            <a:r>
              <a:rPr lang="en-US" dirty="0" smtClean="0"/>
              <a:t>Allergies</a:t>
            </a:r>
            <a:br>
              <a:rPr lang="en-US" dirty="0" smtClean="0"/>
            </a:br>
            <a:r>
              <a:rPr lang="en-US" dirty="0" smtClean="0"/>
              <a:t>Ignorance of reality</a:t>
            </a:r>
            <a:br>
              <a:rPr lang="en-US" dirty="0" smtClean="0"/>
            </a:br>
            <a:r>
              <a:rPr lang="en-US" dirty="0" smtClean="0"/>
              <a:t>Dis-ease on any level (physical, </a:t>
            </a:r>
            <a:br>
              <a:rPr lang="en-US" dirty="0" smtClean="0"/>
            </a:br>
            <a:r>
              <a:rPr lang="en-US" dirty="0"/>
              <a:t>emotional, mental, soul or spiritual) is </a:t>
            </a:r>
            <a:endParaRPr lang="en-US" dirty="0" smtClean="0"/>
          </a:p>
          <a:p>
            <a:pPr fontAlgn="base"/>
            <a:r>
              <a:rPr lang="en-US" dirty="0" smtClean="0"/>
              <a:t>incorrect </a:t>
            </a:r>
            <a:r>
              <a:rPr lang="en-US" dirty="0"/>
              <a:t>vibratory rate(s), patterns which are </a:t>
            </a:r>
            <a:endParaRPr lang="en-US" dirty="0" smtClean="0"/>
          </a:p>
          <a:p>
            <a:pPr fontAlgn="base"/>
            <a:r>
              <a:rPr lang="en-US" dirty="0" smtClean="0"/>
              <a:t>not </a:t>
            </a:r>
            <a:r>
              <a:rPr lang="en-US" dirty="0"/>
              <a:t>appropriate, or blocked energy pathway(s) </a:t>
            </a:r>
            <a:endParaRPr lang="en-US" dirty="0" smtClean="0"/>
          </a:p>
          <a:p>
            <a:pPr fontAlgn="base"/>
            <a:r>
              <a:rPr lang="en-US" dirty="0" smtClean="0"/>
              <a:t>within </a:t>
            </a:r>
            <a:r>
              <a:rPr lang="en-US" dirty="0"/>
              <a:t>or between the various levels of existence</a:t>
            </a:r>
            <a:br>
              <a:rPr lang="en-US" dirty="0"/>
            </a:br>
            <a:r>
              <a:rPr lang="en-US" dirty="0" smtClean="0"/>
              <a:t>The blood</a:t>
            </a:r>
            <a:br>
              <a:rPr lang="en-US" dirty="0" smtClean="0"/>
            </a:br>
            <a:r>
              <a:rPr lang="en-US" dirty="0" smtClean="0"/>
              <a:t>Morbid humors</a:t>
            </a:r>
            <a:br>
              <a:rPr lang="en-US" dirty="0" smtClean="0"/>
            </a:br>
            <a:r>
              <a:rPr lang="en-US" dirty="0" smtClean="0"/>
              <a:t>Poisonous chemicals</a:t>
            </a:r>
            <a:br>
              <a:rPr lang="en-US" dirty="0" smtClean="0"/>
            </a:br>
            <a:r>
              <a:rPr lang="en-US" dirty="0" smtClean="0"/>
              <a:t>Emotional trauma</a:t>
            </a:r>
            <a:br>
              <a:rPr lang="en-US" dirty="0" smtClean="0"/>
            </a:br>
            <a:r>
              <a:rPr lang="en-US" dirty="0" smtClean="0"/>
              <a:t>“Allurement” of the mind by sense objects and </a:t>
            </a:r>
          </a:p>
          <a:p>
            <a:pPr fontAlgn="base"/>
            <a:r>
              <a:rPr lang="en-US" dirty="0"/>
              <a:t>its “willfulness” in gratifying these desires</a:t>
            </a:r>
            <a:r>
              <a:rPr lang="en-US" dirty="0" smtClean="0"/>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3944163087"/>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493" y="181535"/>
            <a:ext cx="8229600" cy="1143000"/>
          </a:xfrm>
        </p:spPr>
        <p:txBody>
          <a:bodyPr>
            <a:normAutofit fontScale="90000"/>
          </a:bodyPr>
          <a:lstStyle/>
          <a:p>
            <a:r>
              <a:rPr lang="en-US" dirty="0" smtClean="0"/>
              <a:t>More One True Cause(s) of All Disease</a:t>
            </a:r>
            <a:endParaRPr lang="en-US" dirty="0"/>
          </a:p>
        </p:txBody>
      </p:sp>
      <p:sp>
        <p:nvSpPr>
          <p:cNvPr id="3" name="Content Placeholder 2"/>
          <p:cNvSpPr>
            <a:spLocks noGrp="1"/>
          </p:cNvSpPr>
          <p:nvPr>
            <p:ph idx="1"/>
          </p:nvPr>
        </p:nvSpPr>
        <p:spPr>
          <a:xfrm>
            <a:off x="445344" y="2565042"/>
            <a:ext cx="5126104" cy="4525963"/>
          </a:xfrm>
        </p:spPr>
        <p:txBody>
          <a:bodyPr/>
          <a:lstStyle/>
          <a:p>
            <a:endParaRPr lang="en-US" dirty="0"/>
          </a:p>
        </p:txBody>
      </p:sp>
      <p:sp>
        <p:nvSpPr>
          <p:cNvPr id="4" name="Rectangle 3"/>
          <p:cNvSpPr/>
          <p:nvPr/>
        </p:nvSpPr>
        <p:spPr>
          <a:xfrm>
            <a:off x="265454" y="1458693"/>
            <a:ext cx="4572000" cy="5632312"/>
          </a:xfrm>
          <a:prstGeom prst="rect">
            <a:avLst/>
          </a:prstGeom>
        </p:spPr>
        <p:txBody>
          <a:bodyPr>
            <a:spAutoFit/>
          </a:bodyPr>
          <a:lstStyle/>
          <a:p>
            <a:r>
              <a:rPr lang="en-US" dirty="0"/>
              <a:t>Inadequate nutrition</a:t>
            </a:r>
            <a:br>
              <a:rPr lang="en-US" dirty="0"/>
            </a:br>
            <a:r>
              <a:rPr lang="en-US" dirty="0"/>
              <a:t>A congested colon</a:t>
            </a:r>
            <a:br>
              <a:rPr lang="en-US" dirty="0"/>
            </a:br>
            <a:r>
              <a:rPr lang="en-US" dirty="0"/>
              <a:t>“All disease is a learned experience which we can un-learn.”</a:t>
            </a:r>
            <a:br>
              <a:rPr lang="en-US" dirty="0"/>
            </a:br>
            <a:r>
              <a:rPr lang="en-US" dirty="0"/>
              <a:t>“All illness is in our minds,”  and we can cure it with faith in God, meditation, or whatever.</a:t>
            </a:r>
            <a:br>
              <a:rPr lang="en-US" dirty="0"/>
            </a:br>
            <a:r>
              <a:rPr lang="en-US" dirty="0"/>
              <a:t>Spiritual vital force and its dynamic derangement</a:t>
            </a:r>
            <a:br>
              <a:rPr lang="en-US" dirty="0"/>
            </a:br>
            <a:r>
              <a:rPr lang="en-US" dirty="0"/>
              <a:t>Holding on to energy within the physical, emotional and spiritual bodies that is not in harmony with us</a:t>
            </a:r>
            <a:br>
              <a:rPr lang="en-US" dirty="0"/>
            </a:br>
            <a:r>
              <a:rPr lang="en-US" dirty="0"/>
              <a:t>Impairment of movement of the bones of the skull</a:t>
            </a:r>
            <a:br>
              <a:rPr lang="en-US" dirty="0"/>
            </a:br>
            <a:r>
              <a:rPr lang="en-US" dirty="0"/>
              <a:t>Bad health habits</a:t>
            </a:r>
            <a:br>
              <a:rPr lang="en-US" dirty="0"/>
            </a:br>
            <a:r>
              <a:rPr lang="en-US" dirty="0"/>
              <a:t>Nerves too tense or too slack</a:t>
            </a:r>
            <a:br>
              <a:rPr lang="en-US" dirty="0"/>
            </a:br>
            <a:r>
              <a:rPr lang="en-US" dirty="0"/>
              <a:t>God</a:t>
            </a:r>
            <a:br>
              <a:rPr lang="en-US" dirty="0"/>
            </a:br>
            <a:r>
              <a:rPr lang="en-US" dirty="0"/>
              <a:t>Lack of life</a:t>
            </a:r>
            <a:br>
              <a:rPr lang="en-US" dirty="0"/>
            </a:br>
            <a:r>
              <a:rPr lang="en-US" dirty="0"/>
              <a:t>Witchcraft</a:t>
            </a:r>
            <a:br>
              <a:rPr lang="en-US" dirty="0"/>
            </a:br>
            <a:r>
              <a:rPr lang="en-US" dirty="0" err="1"/>
              <a:t>Miasms</a:t>
            </a:r>
            <a:r>
              <a:rPr lang="en-US" dirty="0"/>
              <a:t/>
            </a:r>
            <a:br>
              <a:rPr lang="en-US" dirty="0"/>
            </a:br>
            <a:endParaRPr lang="en-US" dirty="0"/>
          </a:p>
        </p:txBody>
      </p:sp>
      <p:sp>
        <p:nvSpPr>
          <p:cNvPr id="5" name="TextBox 4"/>
          <p:cNvSpPr txBox="1"/>
          <p:nvPr/>
        </p:nvSpPr>
        <p:spPr>
          <a:xfrm>
            <a:off x="5863705" y="1805985"/>
            <a:ext cx="3175143" cy="3693319"/>
          </a:xfrm>
          <a:prstGeom prst="rect">
            <a:avLst/>
          </a:prstGeom>
          <a:noFill/>
        </p:spPr>
        <p:txBody>
          <a:bodyPr wrap="square" rtlCol="0">
            <a:spAutoFit/>
          </a:bodyPr>
          <a:lstStyle/>
          <a:p>
            <a:pPr fontAlgn="base"/>
            <a:r>
              <a:rPr lang="en-US" dirty="0"/>
              <a:t>Blocked nerves</a:t>
            </a:r>
            <a:br>
              <a:rPr lang="en-US" dirty="0"/>
            </a:br>
            <a:r>
              <a:rPr lang="en-US" dirty="0"/>
              <a:t>Our inability to adapt</a:t>
            </a:r>
            <a:br>
              <a:rPr lang="en-US" dirty="0"/>
            </a:br>
            <a:r>
              <a:rPr lang="en-US" dirty="0"/>
              <a:t>Overeating</a:t>
            </a:r>
            <a:br>
              <a:rPr lang="en-US" dirty="0"/>
            </a:br>
            <a:r>
              <a:rPr lang="en-US" dirty="0"/>
              <a:t>Poverty</a:t>
            </a:r>
            <a:br>
              <a:rPr lang="en-US" dirty="0"/>
            </a:br>
            <a:r>
              <a:rPr lang="en-US" dirty="0" smtClean="0"/>
              <a:t>Toxic metals</a:t>
            </a:r>
          </a:p>
          <a:p>
            <a:pPr fontAlgn="base"/>
            <a:r>
              <a:rPr lang="en-US" dirty="0" smtClean="0"/>
              <a:t>Food acidity</a:t>
            </a:r>
          </a:p>
          <a:p>
            <a:pPr fontAlgn="base"/>
            <a:r>
              <a:rPr lang="en-US" dirty="0" smtClean="0"/>
              <a:t>Cold</a:t>
            </a:r>
          </a:p>
          <a:p>
            <a:pPr fontAlgn="base"/>
            <a:r>
              <a:rPr lang="en-US" dirty="0" smtClean="0"/>
              <a:t>Arrogance</a:t>
            </a:r>
            <a:r>
              <a:rPr lang="en-US" dirty="0"/>
              <a:t/>
            </a:r>
            <a:br>
              <a:rPr lang="en-US" dirty="0"/>
            </a:br>
            <a:r>
              <a:rPr lang="en-US" dirty="0"/>
              <a:t>Violation of natural law</a:t>
            </a:r>
          </a:p>
          <a:p>
            <a:pPr fontAlgn="base"/>
            <a:r>
              <a:rPr lang="en-US" dirty="0"/>
              <a:t>And my favorite: “the United KKK States of America is the root cause of all disease…”</a:t>
            </a:r>
          </a:p>
          <a:p>
            <a:endParaRPr lang="en-US" dirty="0"/>
          </a:p>
        </p:txBody>
      </p:sp>
    </p:spTree>
    <p:extLst>
      <p:ext uri="{BB962C8B-B14F-4D97-AF65-F5344CB8AC3E}">
        <p14:creationId xmlns:p14="http://schemas.microsoft.com/office/powerpoint/2010/main" val="1844650528"/>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Medicine Recognizes Many Causes of Disease in 9 Categories</a:t>
            </a:r>
            <a:endParaRPr lang="en-US" dirty="0"/>
          </a:p>
        </p:txBody>
      </p:sp>
      <p:sp>
        <p:nvSpPr>
          <p:cNvPr id="3" name="Content Placeholder 2"/>
          <p:cNvSpPr>
            <a:spLocks noGrp="1"/>
          </p:cNvSpPr>
          <p:nvPr>
            <p:ph idx="1"/>
          </p:nvPr>
        </p:nvSpPr>
        <p:spPr>
          <a:xfrm>
            <a:off x="358671" y="2169533"/>
            <a:ext cx="8229600" cy="5100412"/>
          </a:xfrm>
        </p:spPr>
        <p:txBody>
          <a:bodyPr>
            <a:normAutofit fontScale="70000" lnSpcReduction="20000"/>
          </a:bodyPr>
          <a:lstStyle/>
          <a:p>
            <a:r>
              <a:rPr lang="en-US" dirty="0" smtClean="0"/>
              <a:t>V </a:t>
            </a:r>
            <a:r>
              <a:rPr lang="en-US" dirty="0"/>
              <a:t>– Vascular</a:t>
            </a:r>
          </a:p>
          <a:p>
            <a:r>
              <a:rPr lang="en-US" dirty="0"/>
              <a:t>I – Infectious/inflammatory</a:t>
            </a:r>
          </a:p>
          <a:p>
            <a:r>
              <a:rPr lang="en-US" dirty="0"/>
              <a:t>N – Neoplastic</a:t>
            </a:r>
          </a:p>
          <a:p>
            <a:r>
              <a:rPr lang="en-US" dirty="0"/>
              <a:t>D – Drugs/toxins</a:t>
            </a:r>
          </a:p>
          <a:p>
            <a:r>
              <a:rPr lang="en-US" dirty="0"/>
              <a:t>I – Intervention/</a:t>
            </a:r>
            <a:r>
              <a:rPr lang="en-US" dirty="0" smtClean="0"/>
              <a:t>iatrogenic (caused by our treatments)</a:t>
            </a:r>
            <a:endParaRPr lang="en-US" dirty="0"/>
          </a:p>
          <a:p>
            <a:r>
              <a:rPr lang="en-US" dirty="0"/>
              <a:t>C – Congenital/developmental</a:t>
            </a:r>
          </a:p>
          <a:p>
            <a:r>
              <a:rPr lang="en-US" dirty="0"/>
              <a:t>A – Autoimmune</a:t>
            </a:r>
          </a:p>
          <a:p>
            <a:r>
              <a:rPr lang="en-US" dirty="0"/>
              <a:t>T – Trauma</a:t>
            </a:r>
          </a:p>
          <a:p>
            <a:r>
              <a:rPr lang="en-US" dirty="0"/>
              <a:t>E – Endocrine/</a:t>
            </a:r>
            <a:r>
              <a:rPr lang="en-US" dirty="0" smtClean="0"/>
              <a:t>metabolic</a:t>
            </a:r>
          </a:p>
          <a:p>
            <a:endParaRPr lang="en-US" dirty="0"/>
          </a:p>
          <a:p>
            <a:r>
              <a:rPr lang="en-US" dirty="0"/>
              <a:t>And sometimes </a:t>
            </a:r>
            <a:r>
              <a:rPr lang="en-US" dirty="0" smtClean="0"/>
              <a:t>there’s more </a:t>
            </a:r>
            <a:r>
              <a:rPr lang="en-US" dirty="0"/>
              <a:t>than one </a:t>
            </a:r>
            <a:r>
              <a:rPr lang="en-US" dirty="0" smtClean="0"/>
              <a:t>cause (</a:t>
            </a:r>
            <a:r>
              <a:rPr lang="en-US" dirty="0"/>
              <a:t>e.g., a traumatic injury gets infected). </a:t>
            </a:r>
            <a:endParaRPr lang="en-US" dirty="0" smtClean="0"/>
          </a:p>
          <a:p>
            <a:endParaRPr lang="en-US" dirty="0"/>
          </a:p>
          <a:p>
            <a:pPr marL="0" indent="0">
              <a:buNone/>
            </a:pPr>
            <a:r>
              <a:rPr lang="en-US" dirty="0"/>
              <a:t> </a:t>
            </a:r>
          </a:p>
          <a:p>
            <a:endParaRPr lang="en-US" dirty="0"/>
          </a:p>
        </p:txBody>
      </p:sp>
    </p:spTree>
    <p:extLst>
      <p:ext uri="{BB962C8B-B14F-4D97-AF65-F5344CB8AC3E}">
        <p14:creationId xmlns:p14="http://schemas.microsoft.com/office/powerpoint/2010/main" val="2742540733"/>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Where science finds complexity, alternative medicine imagines simplicity. </a:t>
            </a:r>
            <a:endParaRPr lang="en-US" dirty="0" smtClean="0"/>
          </a:p>
          <a:p>
            <a:r>
              <a:rPr lang="en-US" dirty="0" smtClean="0"/>
              <a:t>As </a:t>
            </a:r>
            <a:r>
              <a:rPr lang="en-US" dirty="0"/>
              <a:t>H.L. Mencken said, “For every complex problem, there is an answer that is clear, simple—and wrong.”</a:t>
            </a:r>
          </a:p>
          <a:p>
            <a:endParaRPr lang="en-US" dirty="0"/>
          </a:p>
        </p:txBody>
      </p:sp>
    </p:spTree>
    <p:extLst>
      <p:ext uri="{BB962C8B-B14F-4D97-AF65-F5344CB8AC3E}">
        <p14:creationId xmlns:p14="http://schemas.microsoft.com/office/powerpoint/2010/main" val="1455303984"/>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Cranks and Quacks</a:t>
            </a:r>
            <a:endParaRPr lang="en-US" dirty="0"/>
          </a:p>
        </p:txBody>
      </p:sp>
      <p:sp>
        <p:nvSpPr>
          <p:cNvPr id="3" name="Content Placeholder 2"/>
          <p:cNvSpPr>
            <a:spLocks noGrp="1"/>
          </p:cNvSpPr>
          <p:nvPr>
            <p:ph idx="1"/>
          </p:nvPr>
        </p:nvSpPr>
        <p:spPr/>
        <p:txBody>
          <a:bodyPr>
            <a:normAutofit/>
          </a:bodyPr>
          <a:lstStyle/>
          <a:p>
            <a:pPr fontAlgn="base"/>
            <a:r>
              <a:rPr lang="en-US" dirty="0" smtClean="0"/>
              <a:t>Lack humility in the face of disease.</a:t>
            </a:r>
          </a:p>
          <a:p>
            <a:pPr fontAlgn="base"/>
            <a:r>
              <a:rPr lang="en-US" dirty="0" smtClean="0"/>
              <a:t>Have confidence without knowledge.</a:t>
            </a:r>
            <a:endParaRPr lang="en-US" dirty="0"/>
          </a:p>
          <a:p>
            <a:pPr fontAlgn="base"/>
            <a:r>
              <a:rPr lang="en-US" dirty="0" smtClean="0"/>
              <a:t>Promise the improbable (to stop aging, to cure autism</a:t>
            </a:r>
            <a:r>
              <a:rPr lang="en-US" dirty="0"/>
              <a:t>)</a:t>
            </a:r>
            <a:endParaRPr lang="en-US" dirty="0" smtClean="0"/>
          </a:p>
          <a:p>
            <a:pPr fontAlgn="base"/>
            <a:r>
              <a:rPr lang="en-US" dirty="0" smtClean="0"/>
              <a:t>Most </a:t>
            </a:r>
            <a:r>
              <a:rPr lang="en-US" dirty="0"/>
              <a:t>important, they don’t know what they don’t know, and that makes them dangerous.</a:t>
            </a:r>
          </a:p>
          <a:p>
            <a:endParaRPr lang="en-US" dirty="0"/>
          </a:p>
        </p:txBody>
      </p:sp>
    </p:spTree>
    <p:extLst>
      <p:ext uri="{BB962C8B-B14F-4D97-AF65-F5344CB8AC3E}">
        <p14:creationId xmlns:p14="http://schemas.microsoft.com/office/powerpoint/2010/main" val="4247770892"/>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Confucius Say:</a:t>
            </a:r>
            <a:endParaRPr lang="en-US" dirty="0"/>
          </a:p>
        </p:txBody>
      </p:sp>
      <p:sp>
        <p:nvSpPr>
          <p:cNvPr id="3" name="Content Placeholder 2"/>
          <p:cNvSpPr>
            <a:spLocks noGrp="1"/>
          </p:cNvSpPr>
          <p:nvPr>
            <p:ph idx="1"/>
          </p:nvPr>
        </p:nvSpPr>
        <p:spPr/>
        <p:txBody>
          <a:bodyPr/>
          <a:lstStyle/>
          <a:p>
            <a:r>
              <a:rPr lang="en-US" dirty="0" smtClean="0"/>
              <a:t>“Real knowledge is to know the extent of one’s ignorance.”</a:t>
            </a:r>
            <a:endParaRPr lang="en-US" dirty="0"/>
          </a:p>
        </p:txBody>
      </p:sp>
      <p:pic>
        <p:nvPicPr>
          <p:cNvPr id="4" name="Picture 3" descr="confuciu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3346" y="2948853"/>
            <a:ext cx="2007803" cy="3719477"/>
          </a:xfrm>
          <a:prstGeom prst="rect">
            <a:avLst/>
          </a:prstGeom>
        </p:spPr>
      </p:pic>
      <p:pic>
        <p:nvPicPr>
          <p:cNvPr id="5" name="Picture 4" descr="confucius bubble.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97" y="2834458"/>
            <a:ext cx="6846200" cy="3833872"/>
          </a:xfrm>
          <a:prstGeom prst="rect">
            <a:avLst/>
          </a:prstGeom>
        </p:spPr>
      </p:pic>
    </p:spTree>
    <p:extLst>
      <p:ext uri="{BB962C8B-B14F-4D97-AF65-F5344CB8AC3E}">
        <p14:creationId xmlns:p14="http://schemas.microsoft.com/office/powerpoint/2010/main" val="19370761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30626</TotalTime>
  <Words>6469</Words>
  <Application>Microsoft Macintosh PowerPoint</Application>
  <PresentationFormat>On-screen Show (4:3)</PresentationFormat>
  <Paragraphs>739</Paragraphs>
  <Slides>105</Slides>
  <Notes>78</Notes>
  <HiddenSlides>0</HiddenSlides>
  <MMClips>0</MMClips>
  <ScaleCrop>false</ScaleCrop>
  <HeadingPairs>
    <vt:vector size="4" baseType="variant">
      <vt:variant>
        <vt:lpstr>Theme</vt:lpstr>
      </vt:variant>
      <vt:variant>
        <vt:i4>1</vt:i4>
      </vt:variant>
      <vt:variant>
        <vt:lpstr>Slide Titles</vt:lpstr>
      </vt:variant>
      <vt:variant>
        <vt:i4>105</vt:i4>
      </vt:variant>
    </vt:vector>
  </HeadingPairs>
  <TitlesOfParts>
    <vt:vector size="106" baseType="lpstr">
      <vt:lpstr>Office Theme</vt:lpstr>
      <vt:lpstr>Uncertainty in Medicine</vt:lpstr>
      <vt:lpstr>PowerPoint Presentation</vt:lpstr>
      <vt:lpstr>PowerPoint Presentation</vt:lpstr>
      <vt:lpstr>Shocking Fact: 50% of Doctors Graduated in the Bottom Half of Their Class </vt:lpstr>
      <vt:lpstr>PowerPoint Presentation</vt:lpstr>
      <vt:lpstr>PowerPoint Presentation</vt:lpstr>
      <vt:lpstr>Medicine Is Riddled With Uncertainty </vt:lpstr>
      <vt:lpstr>Medical Histories Are Uncertain</vt:lpstr>
      <vt:lpstr>History</vt:lpstr>
      <vt:lpstr>Chief Complaint Is An Uncertain Guide</vt:lpstr>
      <vt:lpstr>What Do Symptoms Mean?</vt:lpstr>
      <vt:lpstr>List of Problems</vt:lpstr>
      <vt:lpstr>PowerPoint Presentation</vt:lpstr>
      <vt:lpstr>Challenger Memory Experiment</vt:lpstr>
      <vt:lpstr>PowerPoint Presentation</vt:lpstr>
      <vt:lpstr>Relevance to History-Taking</vt:lpstr>
      <vt:lpstr>Medical History</vt:lpstr>
      <vt:lpstr>Review of Systems</vt:lpstr>
      <vt:lpstr>Review of Systems</vt:lpstr>
      <vt:lpstr>Test for Unreliable Historian</vt:lpstr>
      <vt:lpstr>Physical Exam Is Uncertain</vt:lpstr>
      <vt:lpstr>PowerPoint Presentation</vt:lpstr>
      <vt:lpstr>Anatomy Is Uncertain</vt:lpstr>
      <vt:lpstr> </vt:lpstr>
      <vt:lpstr>It’s A Boy!</vt:lpstr>
      <vt:lpstr>Boys Look Different Under the Diaper</vt:lpstr>
      <vt:lpstr>Determining Sex and Gender</vt:lpstr>
      <vt:lpstr>Chromosomal Sex Is Complicated</vt:lpstr>
      <vt:lpstr>Accidents Happen: Dysjunctions and Crossovers</vt:lpstr>
      <vt:lpstr>Chromosomal Sex</vt:lpstr>
      <vt:lpstr>XO Turner’s Syndrome</vt:lpstr>
      <vt:lpstr>PowerPoint Presentation</vt:lpstr>
      <vt:lpstr>Gonadal Sex</vt:lpstr>
      <vt:lpstr>Hormonal Sex</vt:lpstr>
      <vt:lpstr>Internal Genitalia</vt:lpstr>
      <vt:lpstr>Appearance of External Genitalia</vt:lpstr>
      <vt:lpstr>Other Determinants of Sex/Gender</vt:lpstr>
      <vt:lpstr>Sex and Gender Are Complicated</vt:lpstr>
      <vt:lpstr>He or She?</vt:lpstr>
      <vt:lpstr>Uncertainty in Lab Tests</vt:lpstr>
      <vt:lpstr>Lab Tests: How Normal Is Defined</vt:lpstr>
      <vt:lpstr>SMAC 20</vt:lpstr>
      <vt:lpstr>Other Sources of Error</vt:lpstr>
      <vt:lpstr>Misinterpreting Tests</vt:lpstr>
      <vt:lpstr>Never Believe One Lab Test </vt:lpstr>
      <vt:lpstr>Even DNA Tests Can Be Misleading</vt:lpstr>
      <vt:lpstr>Brain Imaging Can Be Misleading</vt:lpstr>
      <vt:lpstr>PowerPoint Presentation</vt:lpstr>
      <vt:lpstr>Common Sense</vt:lpstr>
      <vt:lpstr>Cotard Delusion</vt:lpstr>
      <vt:lpstr>Uncertainty in Screening Tests </vt:lpstr>
      <vt:lpstr>PowerPoint Presentation</vt:lpstr>
      <vt:lpstr>If Your Mammogram Is Abnormal, What’s the Likelihood You Actually Have Cancer?</vt:lpstr>
      <vt:lpstr>PowerPoint Presentation</vt:lpstr>
      <vt:lpstr>Mammography Is Not As Good As Most People Think</vt:lpstr>
      <vt:lpstr>Prostate Cancer May Not Harm</vt:lpstr>
      <vt:lpstr>Is PSA a Good Screening Test?</vt:lpstr>
      <vt:lpstr>PSA Testing</vt:lpstr>
      <vt:lpstr>What about the Routine Annual Physical?</vt:lpstr>
      <vt:lpstr>Uncertainty in Genetic testing</vt:lpstr>
      <vt:lpstr>Uncertainty in Diagnosis</vt:lpstr>
      <vt:lpstr>Making a Diagnosis</vt:lpstr>
      <vt:lpstr>Making a Diagnosis</vt:lpstr>
      <vt:lpstr>Final Certainty</vt:lpstr>
      <vt:lpstr>Blood Test for Rheumatoid Arthritis</vt:lpstr>
      <vt:lpstr>Is It Rheumatoid Arthritis?</vt:lpstr>
      <vt:lpstr>Must Rule Out</vt:lpstr>
      <vt:lpstr>Sensitivity, Specificity, and Predictive Values</vt:lpstr>
      <vt:lpstr>Tests Don’t Make a Diagnosis</vt:lpstr>
      <vt:lpstr>ER Patient With Swollen Tender Knee – Is It A Joint Infection?</vt:lpstr>
      <vt:lpstr>DSM = Uncertainty Squared</vt:lpstr>
      <vt:lpstr>Example of   Example of DSM Diagnosis  DSM</vt:lpstr>
      <vt:lpstr>Criticisms of DSM</vt:lpstr>
      <vt:lpstr>PowerPoint Presentation</vt:lpstr>
      <vt:lpstr>Treatment Is Uncertain</vt:lpstr>
      <vt:lpstr>Doctors Can’t Afford Analysis Paralysis</vt:lpstr>
      <vt:lpstr>Surgeons Must Decide and Act</vt:lpstr>
      <vt:lpstr>Uncertainty in Surgery</vt:lpstr>
      <vt:lpstr>Balancing Humility and Confidence</vt:lpstr>
      <vt:lpstr>The Wisdom of Will Rogers</vt:lpstr>
      <vt:lpstr>Picking a Drug</vt:lpstr>
      <vt:lpstr>Which Antibiotic To Choose?</vt:lpstr>
      <vt:lpstr>Uncertainty In Communication</vt:lpstr>
      <vt:lpstr>It’s OK  To Say “I don’t know.” </vt:lpstr>
      <vt:lpstr>Sometimes We Don’t Need a Diagnosis</vt:lpstr>
      <vt:lpstr>When To Stop Pursuing a Diagnosis</vt:lpstr>
      <vt:lpstr>Doctor Can Tell Patient:</vt:lpstr>
      <vt:lpstr>Alternative To More Testing</vt:lpstr>
      <vt:lpstr>Uncertainty Is OK</vt:lpstr>
      <vt:lpstr>What Doctors Do</vt:lpstr>
      <vt:lpstr>Uncertain, But Still Best Option</vt:lpstr>
      <vt:lpstr>Certainty Trumps Evidence in CAM</vt:lpstr>
      <vt:lpstr>Alternative Medicine Offers Certainty</vt:lpstr>
      <vt:lpstr>The One True Cause(s) of All Disease</vt:lpstr>
      <vt:lpstr>More One True Cause(s) of All Disease</vt:lpstr>
      <vt:lpstr>Medicine Recognizes Many Causes of Disease in 9 Categories</vt:lpstr>
      <vt:lpstr>PowerPoint Presentation</vt:lpstr>
      <vt:lpstr>Cranks and Quacks</vt:lpstr>
      <vt:lpstr>Confucius Say:</vt:lpstr>
      <vt:lpstr>Which Hat Is Your Healthcare Provider Wearing?</vt:lpstr>
      <vt:lpstr>How Science Works</vt:lpstr>
      <vt:lpstr>IBTHOOM</vt:lpstr>
      <vt:lpstr>PowerPoint Presentation</vt:lpstr>
      <vt:lpstr>Braco the Gazer</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Uncertainty in Medicine</dc:title>
  <dc:creator>Harriet A Hall MD</dc:creator>
  <cp:lastModifiedBy>Harriet A Hall MD</cp:lastModifiedBy>
  <cp:revision>189</cp:revision>
  <dcterms:created xsi:type="dcterms:W3CDTF">2013-04-04T20:01:10Z</dcterms:created>
  <dcterms:modified xsi:type="dcterms:W3CDTF">2013-08-13T18:12:00Z</dcterms:modified>
</cp:coreProperties>
</file>